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7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74" r:id="rId14"/>
    <p:sldId id="268" r:id="rId15"/>
    <p:sldId id="279" r:id="rId16"/>
    <p:sldId id="280" r:id="rId17"/>
    <p:sldId id="278" r:id="rId18"/>
    <p:sldId id="270" r:id="rId19"/>
    <p:sldId id="271" r:id="rId20"/>
    <p:sldId id="276" r:id="rId21"/>
    <p:sldId id="272" r:id="rId2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SCJN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4.331877354757855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677476381766565E-2"/>
                  <c:y val="4.40703494267163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3206485829059941E-2"/>
                  <c:y val="2.232522687352601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12,953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Hoja1!$B$2:$B$4</c:f>
              <c:numCache>
                <c:formatCode>#,##0</c:formatCode>
                <c:ptCount val="3"/>
                <c:pt idx="0">
                  <c:v>10298</c:v>
                </c:pt>
                <c:pt idx="1">
                  <c:v>11853</c:v>
                </c:pt>
                <c:pt idx="2" formatCode="General">
                  <c:v>12953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TCC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464,597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Hoja1!$C$2:$C$4</c:f>
              <c:numCache>
                <c:formatCode>#,##0</c:formatCode>
                <c:ptCount val="3"/>
                <c:pt idx="0">
                  <c:v>424431</c:v>
                </c:pt>
                <c:pt idx="1">
                  <c:v>448226</c:v>
                </c:pt>
                <c:pt idx="2" formatCode="General">
                  <c:v>464597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TUC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1.5470990552706619E-3"/>
                  <c:y val="5.7262757240537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5470990552706619E-3"/>
                  <c:y val="5.9553267530159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55,038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Hoja1!$D$2:$D$4</c:f>
              <c:numCache>
                <c:formatCode>#,##0</c:formatCode>
                <c:ptCount val="3"/>
                <c:pt idx="0">
                  <c:v>58353</c:v>
                </c:pt>
                <c:pt idx="1">
                  <c:v>60694</c:v>
                </c:pt>
                <c:pt idx="2" formatCode="General">
                  <c:v>55038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JD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3.713049914531915E-2"/>
                  <c:y val="-6.81358892612494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677598200589691E-2"/>
                  <c:y val="-2.23252268735260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675,909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Hoja1!$E$2:$E$4</c:f>
              <c:numCache>
                <c:formatCode>#,##0</c:formatCode>
                <c:ptCount val="3"/>
                <c:pt idx="0">
                  <c:v>610507</c:v>
                </c:pt>
                <c:pt idx="1">
                  <c:v>660190</c:v>
                </c:pt>
                <c:pt idx="2" formatCode="General">
                  <c:v>675909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6"/>
        <c:axId val="301860944"/>
        <c:axId val="301854672"/>
      </c:barChart>
      <c:catAx>
        <c:axId val="301860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1854672"/>
        <c:crosses val="autoZero"/>
        <c:auto val="1"/>
        <c:lblAlgn val="ctr"/>
        <c:lblOffset val="100"/>
        <c:noMultiLvlLbl val="0"/>
      </c:catAx>
      <c:valAx>
        <c:axId val="30185467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MX"/>
          </a:p>
        </c:txPr>
        <c:crossAx val="30186094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0.15705</cdr:x>
      <cdr:y>0.24051</cdr:y>
    </cdr:from>
    <cdr:to>
      <cdr:x>0.34211</cdr:x>
      <cdr:y>0.82628</cdr:y>
    </cdr:to>
    <cdr:sp macro="" textlink="">
      <cdr:nvSpPr>
        <cdr:cNvPr id="31" name="30 Forma libre"/>
        <cdr:cNvSpPr/>
      </cdr:nvSpPr>
      <cdr:spPr>
        <a:xfrm xmlns:a="http://schemas.openxmlformats.org/drawingml/2006/main">
          <a:off x="1289210" y="1368152"/>
          <a:ext cx="1519102" cy="3332251"/>
        </a:xfrm>
        <a:custGeom xmlns:a="http://schemas.openxmlformats.org/drawingml/2006/main">
          <a:avLst/>
          <a:gdLst>
            <a:gd name="connsiteX0" fmla="*/ 0 w 2488676"/>
            <a:gd name="connsiteY0" fmla="*/ 3799002 h 3799002"/>
            <a:gd name="connsiteX1" fmla="*/ 838985 w 2488676"/>
            <a:gd name="connsiteY1" fmla="*/ 1348033 h 3799002"/>
            <a:gd name="connsiteX2" fmla="*/ 1659117 w 2488676"/>
            <a:gd name="connsiteY2" fmla="*/ 3478491 h 3799002"/>
            <a:gd name="connsiteX3" fmla="*/ 2488676 w 2488676"/>
            <a:gd name="connsiteY3" fmla="*/ 0 h 3799002"/>
            <a:gd name="connsiteX0" fmla="*/ 0 w 2573517"/>
            <a:gd name="connsiteY0" fmla="*/ 4232635 h 4232635"/>
            <a:gd name="connsiteX1" fmla="*/ 838985 w 2573517"/>
            <a:gd name="connsiteY1" fmla="*/ 1781666 h 4232635"/>
            <a:gd name="connsiteX2" fmla="*/ 1659117 w 2573517"/>
            <a:gd name="connsiteY2" fmla="*/ 3912124 h 4232635"/>
            <a:gd name="connsiteX3" fmla="*/ 2573517 w 2573517"/>
            <a:gd name="connsiteY3" fmla="*/ 0 h 4232635"/>
            <a:gd name="connsiteX0" fmla="*/ 0 w 2658358"/>
            <a:gd name="connsiteY0" fmla="*/ 4798244 h 4798244"/>
            <a:gd name="connsiteX1" fmla="*/ 838985 w 2658358"/>
            <a:gd name="connsiteY1" fmla="*/ 2347275 h 4798244"/>
            <a:gd name="connsiteX2" fmla="*/ 1659117 w 2658358"/>
            <a:gd name="connsiteY2" fmla="*/ 4477733 h 4798244"/>
            <a:gd name="connsiteX3" fmla="*/ 2658358 w 2658358"/>
            <a:gd name="connsiteY3" fmla="*/ 0 h 4798244"/>
            <a:gd name="connsiteX0" fmla="*/ 0 w 2677211"/>
            <a:gd name="connsiteY0" fmla="*/ 4543721 h 4543721"/>
            <a:gd name="connsiteX1" fmla="*/ 857838 w 2677211"/>
            <a:gd name="connsiteY1" fmla="*/ 2347275 h 4543721"/>
            <a:gd name="connsiteX2" fmla="*/ 1677970 w 2677211"/>
            <a:gd name="connsiteY2" fmla="*/ 4477733 h 4543721"/>
            <a:gd name="connsiteX3" fmla="*/ 2677211 w 2677211"/>
            <a:gd name="connsiteY3" fmla="*/ 0 h 4543721"/>
            <a:gd name="connsiteX0" fmla="*/ 0 w 2677211"/>
            <a:gd name="connsiteY0" fmla="*/ 4543721 h 4543721"/>
            <a:gd name="connsiteX1" fmla="*/ 876692 w 2677211"/>
            <a:gd name="connsiteY1" fmla="*/ 2102178 h 4543721"/>
            <a:gd name="connsiteX2" fmla="*/ 1677970 w 2677211"/>
            <a:gd name="connsiteY2" fmla="*/ 4477733 h 4543721"/>
            <a:gd name="connsiteX3" fmla="*/ 2677211 w 2677211"/>
            <a:gd name="connsiteY3" fmla="*/ 0 h 4543721"/>
            <a:gd name="connsiteX0" fmla="*/ 0 w 2677211"/>
            <a:gd name="connsiteY0" fmla="*/ 4543721 h 4543721"/>
            <a:gd name="connsiteX1" fmla="*/ 876692 w 2677211"/>
            <a:gd name="connsiteY1" fmla="*/ 2102178 h 4543721"/>
            <a:gd name="connsiteX2" fmla="*/ 1696824 w 2677211"/>
            <a:gd name="connsiteY2" fmla="*/ 4232636 h 4543721"/>
            <a:gd name="connsiteX3" fmla="*/ 2677211 w 2677211"/>
            <a:gd name="connsiteY3" fmla="*/ 0 h 4543721"/>
            <a:gd name="connsiteX0" fmla="*/ 0 w 2677211"/>
            <a:gd name="connsiteY0" fmla="*/ 4581428 h 4581428"/>
            <a:gd name="connsiteX1" fmla="*/ 876692 w 2677211"/>
            <a:gd name="connsiteY1" fmla="*/ 2102178 h 4581428"/>
            <a:gd name="connsiteX2" fmla="*/ 1696824 w 2677211"/>
            <a:gd name="connsiteY2" fmla="*/ 4232636 h 4581428"/>
            <a:gd name="connsiteX3" fmla="*/ 2677211 w 2677211"/>
            <a:gd name="connsiteY3" fmla="*/ 0 h 4581428"/>
            <a:gd name="connsiteX0" fmla="*/ 0 w 2677211"/>
            <a:gd name="connsiteY0" fmla="*/ 4581428 h 4581428"/>
            <a:gd name="connsiteX1" fmla="*/ 942678 w 2677211"/>
            <a:gd name="connsiteY1" fmla="*/ 2166495 h 4581428"/>
            <a:gd name="connsiteX2" fmla="*/ 1696824 w 2677211"/>
            <a:gd name="connsiteY2" fmla="*/ 4232636 h 4581428"/>
            <a:gd name="connsiteX3" fmla="*/ 2677211 w 2677211"/>
            <a:gd name="connsiteY3" fmla="*/ 0 h 4581428"/>
            <a:gd name="connsiteX0" fmla="*/ 0 w 2677211"/>
            <a:gd name="connsiteY0" fmla="*/ 4581428 h 4581428"/>
            <a:gd name="connsiteX1" fmla="*/ 942678 w 2677211"/>
            <a:gd name="connsiteY1" fmla="*/ 2166495 h 4581428"/>
            <a:gd name="connsiteX2" fmla="*/ 1743957 w 2677211"/>
            <a:gd name="connsiteY2" fmla="*/ 4205072 h 4581428"/>
            <a:gd name="connsiteX3" fmla="*/ 2677211 w 2677211"/>
            <a:gd name="connsiteY3" fmla="*/ 0 h 4581428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</a:cxnLst>
          <a:rect l="l" t="t" r="r" b="b"/>
          <a:pathLst>
            <a:path w="2677211" h="4581428">
              <a:moveTo>
                <a:pt x="0" y="4581428"/>
              </a:moveTo>
              <a:cubicBezTo>
                <a:pt x="281233" y="3382652"/>
                <a:pt x="652018" y="2229221"/>
                <a:pt x="942678" y="2166495"/>
              </a:cubicBezTo>
              <a:cubicBezTo>
                <a:pt x="1233338" y="2103769"/>
                <a:pt x="1443870" y="4555435"/>
                <a:pt x="1743957" y="4205072"/>
              </a:cubicBezTo>
              <a:cubicBezTo>
                <a:pt x="2044044" y="3854709"/>
                <a:pt x="2399905" y="1626909"/>
                <a:pt x="2677211" y="0"/>
              </a:cubicBezTo>
            </a:path>
          </a:pathLst>
        </a:custGeom>
        <a:noFill xmlns:a="http://schemas.openxmlformats.org/drawingml/2006/main"/>
        <a:ln xmlns:a="http://schemas.openxmlformats.org/drawingml/2006/main" w="57150">
          <a:solidFill>
            <a:srgbClr val="FF0000"/>
          </a:solidFill>
          <a:tailEnd type="arrow" w="lg" len="lg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MX"/>
        </a:p>
      </cdr:txBody>
    </cdr:sp>
  </cdr:relSizeAnchor>
  <cdr:relSizeAnchor xmlns:cdr="http://schemas.openxmlformats.org/drawingml/2006/chartDrawing">
    <cdr:from>
      <cdr:x>0.4386</cdr:x>
      <cdr:y>0.16456</cdr:y>
    </cdr:from>
    <cdr:to>
      <cdr:x>0.64035</cdr:x>
      <cdr:y>0.83544</cdr:y>
    </cdr:to>
    <cdr:sp macro="" textlink="">
      <cdr:nvSpPr>
        <cdr:cNvPr id="3" name="4 Forma libre"/>
        <cdr:cNvSpPr/>
      </cdr:nvSpPr>
      <cdr:spPr>
        <a:xfrm xmlns:a="http://schemas.openxmlformats.org/drawingml/2006/main">
          <a:off x="3600400" y="936104"/>
          <a:ext cx="1656185" cy="3816424"/>
        </a:xfrm>
        <a:custGeom xmlns:a="http://schemas.openxmlformats.org/drawingml/2006/main">
          <a:avLst/>
          <a:gdLst>
            <a:gd name="connsiteX0" fmla="*/ 0 w 2498104"/>
            <a:gd name="connsiteY0" fmla="*/ 4044099 h 4044099"/>
            <a:gd name="connsiteX1" fmla="*/ 848413 w 2498104"/>
            <a:gd name="connsiteY1" fmla="*/ 1470582 h 4044099"/>
            <a:gd name="connsiteX2" fmla="*/ 1668545 w 2498104"/>
            <a:gd name="connsiteY2" fmla="*/ 3685881 h 4044099"/>
            <a:gd name="connsiteX3" fmla="*/ 2498104 w 2498104"/>
            <a:gd name="connsiteY3" fmla="*/ 0 h 4044099"/>
            <a:gd name="connsiteX0" fmla="*/ 0 w 2611226"/>
            <a:gd name="connsiteY0" fmla="*/ 4572000 h 4572000"/>
            <a:gd name="connsiteX1" fmla="*/ 848413 w 2611226"/>
            <a:gd name="connsiteY1" fmla="*/ 1998483 h 4572000"/>
            <a:gd name="connsiteX2" fmla="*/ 1668545 w 2611226"/>
            <a:gd name="connsiteY2" fmla="*/ 4213782 h 4572000"/>
            <a:gd name="connsiteX3" fmla="*/ 2611226 w 2611226"/>
            <a:gd name="connsiteY3" fmla="*/ 0 h 4572000"/>
            <a:gd name="connsiteX0" fmla="*/ 0 w 2611226"/>
            <a:gd name="connsiteY0" fmla="*/ 4572000 h 4572000"/>
            <a:gd name="connsiteX1" fmla="*/ 857840 w 2611226"/>
            <a:gd name="connsiteY1" fmla="*/ 1875934 h 4572000"/>
            <a:gd name="connsiteX2" fmla="*/ 1668545 w 2611226"/>
            <a:gd name="connsiteY2" fmla="*/ 4213782 h 4572000"/>
            <a:gd name="connsiteX3" fmla="*/ 2611226 w 2611226"/>
            <a:gd name="connsiteY3" fmla="*/ 0 h 4572000"/>
            <a:gd name="connsiteX0" fmla="*/ 0 w 2611226"/>
            <a:gd name="connsiteY0" fmla="*/ 4572000 h 4572000"/>
            <a:gd name="connsiteX1" fmla="*/ 857840 w 2611226"/>
            <a:gd name="connsiteY1" fmla="*/ 1875934 h 4572000"/>
            <a:gd name="connsiteX2" fmla="*/ 1696825 w 2611226"/>
            <a:gd name="connsiteY2" fmla="*/ 4166648 h 4572000"/>
            <a:gd name="connsiteX3" fmla="*/ 2611226 w 2611226"/>
            <a:gd name="connsiteY3" fmla="*/ 0 h 4572000"/>
            <a:gd name="connsiteX0" fmla="*/ 0 w 2611226"/>
            <a:gd name="connsiteY0" fmla="*/ 4572000 h 4572000"/>
            <a:gd name="connsiteX1" fmla="*/ 876694 w 2611226"/>
            <a:gd name="connsiteY1" fmla="*/ 2068699 h 4572000"/>
            <a:gd name="connsiteX2" fmla="*/ 1696825 w 2611226"/>
            <a:gd name="connsiteY2" fmla="*/ 4166648 h 4572000"/>
            <a:gd name="connsiteX3" fmla="*/ 2611226 w 2611226"/>
            <a:gd name="connsiteY3" fmla="*/ 0 h 4572000"/>
            <a:gd name="connsiteX0" fmla="*/ 0 w 2611226"/>
            <a:gd name="connsiteY0" fmla="*/ 4572000 h 4572000"/>
            <a:gd name="connsiteX1" fmla="*/ 895548 w 2611226"/>
            <a:gd name="connsiteY1" fmla="*/ 1897199 h 4572000"/>
            <a:gd name="connsiteX2" fmla="*/ 1696825 w 2611226"/>
            <a:gd name="connsiteY2" fmla="*/ 4166648 h 4572000"/>
            <a:gd name="connsiteX3" fmla="*/ 2611226 w 2611226"/>
            <a:gd name="connsiteY3" fmla="*/ 0 h 4572000"/>
            <a:gd name="connsiteX0" fmla="*/ 0 w 2611226"/>
            <a:gd name="connsiteY0" fmla="*/ 4572000 h 4572000"/>
            <a:gd name="connsiteX1" fmla="*/ 895548 w 2611226"/>
            <a:gd name="connsiteY1" fmla="*/ 1897199 h 4572000"/>
            <a:gd name="connsiteX2" fmla="*/ 1725105 w 2611226"/>
            <a:gd name="connsiteY2" fmla="*/ 4112490 h 4572000"/>
            <a:gd name="connsiteX3" fmla="*/ 2611226 w 2611226"/>
            <a:gd name="connsiteY3" fmla="*/ 0 h 4572000"/>
            <a:gd name="connsiteX0" fmla="*/ 0 w 2611226"/>
            <a:gd name="connsiteY0" fmla="*/ 4572000 h 4572000"/>
            <a:gd name="connsiteX1" fmla="*/ 895548 w 2611226"/>
            <a:gd name="connsiteY1" fmla="*/ 1924278 h 4572000"/>
            <a:gd name="connsiteX2" fmla="*/ 1725105 w 2611226"/>
            <a:gd name="connsiteY2" fmla="*/ 4112490 h 4572000"/>
            <a:gd name="connsiteX3" fmla="*/ 2611226 w 2611226"/>
            <a:gd name="connsiteY3" fmla="*/ 0 h 4572000"/>
            <a:gd name="connsiteX0" fmla="*/ 0 w 2583517"/>
            <a:gd name="connsiteY0" fmla="*/ 4474716 h 4474716"/>
            <a:gd name="connsiteX1" fmla="*/ 867839 w 2583517"/>
            <a:gd name="connsiteY1" fmla="*/ 1924278 h 4474716"/>
            <a:gd name="connsiteX2" fmla="*/ 1697396 w 2583517"/>
            <a:gd name="connsiteY2" fmla="*/ 4112490 h 4474716"/>
            <a:gd name="connsiteX3" fmla="*/ 2583517 w 2583517"/>
            <a:gd name="connsiteY3" fmla="*/ 0 h 4474716"/>
            <a:gd name="connsiteX0" fmla="*/ 0 w 2592753"/>
            <a:gd name="connsiteY0" fmla="*/ 4501248 h 4501248"/>
            <a:gd name="connsiteX1" fmla="*/ 877075 w 2592753"/>
            <a:gd name="connsiteY1" fmla="*/ 1924278 h 4501248"/>
            <a:gd name="connsiteX2" fmla="*/ 1706632 w 2592753"/>
            <a:gd name="connsiteY2" fmla="*/ 4112490 h 4501248"/>
            <a:gd name="connsiteX3" fmla="*/ 2592753 w 2592753"/>
            <a:gd name="connsiteY3" fmla="*/ 0 h 4501248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</a:cxnLst>
          <a:rect l="l" t="t" r="r" b="b"/>
          <a:pathLst>
            <a:path w="2592753" h="4501248">
              <a:moveTo>
                <a:pt x="0" y="4501248"/>
              </a:moveTo>
              <a:cubicBezTo>
                <a:pt x="285161" y="3244341"/>
                <a:pt x="592636" y="1989071"/>
                <a:pt x="877075" y="1924278"/>
              </a:cubicBezTo>
              <a:cubicBezTo>
                <a:pt x="1161514" y="1859485"/>
                <a:pt x="1412830" y="4445570"/>
                <a:pt x="1706632" y="4112490"/>
              </a:cubicBezTo>
              <a:cubicBezTo>
                <a:pt x="2000434" y="3779410"/>
                <a:pt x="2315447" y="1720392"/>
                <a:pt x="2592753" y="0"/>
              </a:cubicBezTo>
            </a:path>
          </a:pathLst>
        </a:custGeom>
        <a:noFill xmlns:a="http://schemas.openxmlformats.org/drawingml/2006/main"/>
        <a:ln xmlns:a="http://schemas.openxmlformats.org/drawingml/2006/main" w="57150">
          <a:solidFill>
            <a:srgbClr val="FF0000"/>
          </a:solidFill>
          <a:tailEnd type="arrow" w="lg" len="lg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MX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MX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DBA54-4104-4018-A90B-38E7501A617B}" type="datetimeFigureOut">
              <a:rPr lang="es-MX" smtClean="0"/>
              <a:pPr/>
              <a:t>18/02/2014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E9850-329B-46A9-A32A-7A86965E7C01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8665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CE9850-329B-46A9-A32A-7A86965E7C01}" type="slidenum">
              <a:rPr lang="es-MX" smtClean="0"/>
              <a:pPr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8326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CE9850-329B-46A9-A32A-7A86965E7C01}" type="slidenum">
              <a:rPr lang="es-MX" smtClean="0"/>
              <a:pPr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0073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D1A8-6673-4267-AC8F-797655BE467A}" type="datetimeFigureOut">
              <a:rPr lang="es-MX" smtClean="0"/>
              <a:pPr/>
              <a:t>18/02/2014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C274-8547-438B-83D3-0C3739B66A9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827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D1A8-6673-4267-AC8F-797655BE467A}" type="datetimeFigureOut">
              <a:rPr lang="es-MX" smtClean="0"/>
              <a:pPr/>
              <a:t>18/02/2014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C274-8547-438B-83D3-0C3739B66A9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1438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D1A8-6673-4267-AC8F-797655BE467A}" type="datetimeFigureOut">
              <a:rPr lang="es-MX" smtClean="0"/>
              <a:pPr/>
              <a:t>18/02/2014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C274-8547-438B-83D3-0C3739B66A9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622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D1A8-6673-4267-AC8F-797655BE467A}" type="datetimeFigureOut">
              <a:rPr lang="es-MX" smtClean="0"/>
              <a:pPr/>
              <a:t>18/02/2014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C274-8547-438B-83D3-0C3739B66A9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025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D1A8-6673-4267-AC8F-797655BE467A}" type="datetimeFigureOut">
              <a:rPr lang="es-MX" smtClean="0"/>
              <a:pPr/>
              <a:t>18/02/2014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C274-8547-438B-83D3-0C3739B66A9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7570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D1A8-6673-4267-AC8F-797655BE467A}" type="datetimeFigureOut">
              <a:rPr lang="es-MX" smtClean="0"/>
              <a:pPr/>
              <a:t>18/02/2014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C274-8547-438B-83D3-0C3739B66A9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215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D1A8-6673-4267-AC8F-797655BE467A}" type="datetimeFigureOut">
              <a:rPr lang="es-MX" smtClean="0"/>
              <a:pPr/>
              <a:t>18/02/2014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C274-8547-438B-83D3-0C3739B66A9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084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D1A8-6673-4267-AC8F-797655BE467A}" type="datetimeFigureOut">
              <a:rPr lang="es-MX" smtClean="0"/>
              <a:pPr/>
              <a:t>18/02/2014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C274-8547-438B-83D3-0C3739B66A9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169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D1A8-6673-4267-AC8F-797655BE467A}" type="datetimeFigureOut">
              <a:rPr lang="es-MX" smtClean="0"/>
              <a:pPr/>
              <a:t>18/02/2014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C274-8547-438B-83D3-0C3739B66A9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9469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D1A8-6673-4267-AC8F-797655BE467A}" type="datetimeFigureOut">
              <a:rPr lang="es-MX" smtClean="0"/>
              <a:pPr/>
              <a:t>18/02/2014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C274-8547-438B-83D3-0C3739B66A9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5362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D1A8-6673-4267-AC8F-797655BE467A}" type="datetimeFigureOut">
              <a:rPr lang="es-MX" smtClean="0"/>
              <a:pPr/>
              <a:t>18/02/2014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AC274-8547-438B-83D3-0C3739B66A9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5915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3D1A8-6673-4267-AC8F-797655BE467A}" type="datetimeFigureOut">
              <a:rPr lang="es-MX" smtClean="0"/>
              <a:pPr/>
              <a:t>18/02/2014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AC274-8547-438B-83D3-0C3739B66A9E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734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43608" y="2420888"/>
            <a:ext cx="734481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uhaus 93" pitchFamily="82" charset="0"/>
              </a:rPr>
              <a:t>LO ILEGÍTIMO DEL</a:t>
            </a:r>
          </a:p>
          <a:p>
            <a:pPr algn="ctr"/>
            <a:r>
              <a:rPr lang="es-ES" sz="6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uhaus 93" pitchFamily="82" charset="0"/>
              </a:rPr>
              <a:t> INTERÉS LEGÍTIMO</a:t>
            </a:r>
            <a:endParaRPr lang="es-ES" sz="66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uhaus 93" pitchFamily="82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012160" y="5517232"/>
            <a:ext cx="252028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36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2014</a:t>
            </a:r>
          </a:p>
          <a:p>
            <a:pPr algn="r"/>
            <a:r>
              <a:rPr lang="es-MX" sz="16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ENERO</a:t>
            </a:r>
          </a:p>
          <a:p>
            <a:pPr algn="r"/>
            <a:endParaRPr lang="es-MX" sz="3600" b="1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882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560" y="1772816"/>
            <a:ext cx="8136904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 </a:t>
            </a:r>
          </a:p>
          <a:p>
            <a:pPr algn="just"/>
            <a:r>
              <a:rPr lang="es-MX" sz="2400" dirty="0"/>
              <a:t>Para el </a:t>
            </a:r>
            <a:r>
              <a:rPr lang="es-MX" sz="2400" i="1" dirty="0"/>
              <a:t>Diccionario de la lengua española</a:t>
            </a:r>
            <a:r>
              <a:rPr lang="es-MX" sz="2400" i="1" dirty="0" smtClean="0"/>
              <a:t>:</a:t>
            </a:r>
          </a:p>
          <a:p>
            <a:pPr algn="just"/>
            <a:endParaRPr lang="es-MX" sz="2400" dirty="0"/>
          </a:p>
          <a:p>
            <a:pPr lvl="0" algn="just"/>
            <a:r>
              <a:rPr lang="es-MX" sz="2400" dirty="0"/>
              <a:t>El vocablo </a:t>
            </a:r>
            <a:r>
              <a:rPr lang="es-MX" sz="24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“legítimo” </a:t>
            </a:r>
            <a:r>
              <a:rPr lang="es-MX" sz="2400" dirty="0"/>
              <a:t>tiene, entre sus significados, el de “cierto, genuino y verdadero en cualquier línea”.</a:t>
            </a:r>
          </a:p>
          <a:p>
            <a:pPr algn="just"/>
            <a:r>
              <a:rPr lang="es-MX" sz="2400" dirty="0"/>
              <a:t> </a:t>
            </a:r>
          </a:p>
          <a:p>
            <a:pPr lvl="0" algn="just"/>
            <a:r>
              <a:rPr lang="es-MX" sz="2400" dirty="0"/>
              <a:t>Su opuesto o antónimo es </a:t>
            </a:r>
            <a:r>
              <a:rPr lang="es-MX" sz="2400" dirty="0">
                <a:solidFill>
                  <a:srgbClr val="0070C0"/>
                </a:solidFill>
                <a:latin typeface="Arial Black" pitchFamily="34" charset="0"/>
              </a:rPr>
              <a:t>“ilegítimo”</a:t>
            </a:r>
            <a:r>
              <a:rPr lang="es-MX" sz="2400" dirty="0"/>
              <a:t>… es decir incierto, no auténtico…</a:t>
            </a:r>
            <a:r>
              <a:rPr lang="es-MX" sz="2800" b="1" dirty="0">
                <a:solidFill>
                  <a:srgbClr val="FF0000"/>
                </a:solidFill>
              </a:rPr>
              <a:t>falso</a:t>
            </a:r>
            <a:r>
              <a:rPr lang="es-MX" sz="2400" dirty="0"/>
              <a:t>.</a:t>
            </a:r>
          </a:p>
          <a:p>
            <a:pPr algn="just"/>
            <a:r>
              <a:rPr lang="es-MX" sz="2400" dirty="0"/>
              <a:t> </a:t>
            </a:r>
          </a:p>
          <a:p>
            <a:pPr lvl="0" algn="just"/>
            <a:r>
              <a:rPr lang="es-MX" sz="2400" dirty="0"/>
              <a:t>Es en este último sentido en el que aplicaremos los títulos de la exposición que sigue…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627784" y="550421"/>
            <a:ext cx="403244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MX" sz="44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PRÓLOGO</a:t>
            </a:r>
            <a:endParaRPr lang="es-MX" sz="44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79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31640" y="2348880"/>
            <a:ext cx="66967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</a:rPr>
              <a:t>I. Sus falsos orígenes</a:t>
            </a:r>
            <a:endParaRPr lang="es-MX" sz="6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56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5576" y="404664"/>
            <a:ext cx="3027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1. Generalidades</a:t>
            </a:r>
            <a:endParaRPr lang="es-MX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827584" y="980728"/>
            <a:ext cx="79208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MX" dirty="0" smtClean="0"/>
              <a:t>La mayoría de la doctrina continental europea afirma que el “interés legítimo” se origina en la Francia postrevolucionaria (1789) con el “recurso de incompetencia por abuso de poder”:  examinó incompetencia y vicios de forma… luego se extiende a otras áreas. </a:t>
            </a:r>
          </a:p>
          <a:p>
            <a:pPr algn="just"/>
            <a:endParaRPr lang="es-MX" dirty="0"/>
          </a:p>
          <a:p>
            <a:pPr marL="360363" indent="-360363" algn="just"/>
            <a:r>
              <a:rPr lang="es-MX" dirty="0"/>
              <a:t> </a:t>
            </a:r>
            <a:r>
              <a:rPr lang="es-MX" dirty="0" smtClean="0"/>
              <a:t>     No daba lugar a un litigio entre partes, sólo a una anulación general, pero no  a favor del recurrente.</a:t>
            </a:r>
          </a:p>
          <a:p>
            <a:pPr marL="360363" indent="-360363" algn="just"/>
            <a:endParaRPr lang="es-MX" dirty="0"/>
          </a:p>
          <a:p>
            <a:pPr marL="360363" indent="-360363" algn="just">
              <a:buFont typeface="Arial" pitchFamily="34" charset="0"/>
              <a:buChar char="•"/>
            </a:pPr>
            <a:r>
              <a:rPr lang="es-MX" dirty="0" smtClean="0"/>
              <a:t>Luego, repite insistentemente la doctrina nacional y continental europea que el “interés legítimo” se originó, en la actualidad, en una sentencia del Consejo de Estado (en 1978) planteada para la protección del lago </a:t>
            </a:r>
            <a:r>
              <a:rPr lang="es-MX" dirty="0" err="1" smtClean="0"/>
              <a:t>Tovel</a:t>
            </a:r>
            <a:r>
              <a:rPr lang="es-MX" dirty="0" smtClean="0"/>
              <a:t>, hecha valer por la </a:t>
            </a:r>
            <a:r>
              <a:rPr lang="es-MX" dirty="0"/>
              <a:t>a</a:t>
            </a:r>
            <a:r>
              <a:rPr lang="es-MX" dirty="0" smtClean="0"/>
              <a:t>sociación ambientalista </a:t>
            </a:r>
            <a:r>
              <a:rPr lang="es-MX" i="1" dirty="0" smtClean="0"/>
              <a:t>Italia </a:t>
            </a:r>
            <a:r>
              <a:rPr lang="es-MX" i="1" dirty="0" err="1" smtClean="0"/>
              <a:t>Nostra</a:t>
            </a:r>
            <a:r>
              <a:rPr lang="es-MX" i="1" dirty="0" smtClean="0"/>
              <a:t>.</a:t>
            </a:r>
          </a:p>
          <a:p>
            <a:pPr marL="360363" indent="-360363" algn="just"/>
            <a:endParaRPr lang="es-MX" dirty="0"/>
          </a:p>
          <a:p>
            <a:pPr marL="360363" indent="-360363" algn="just">
              <a:buFont typeface="Arial" pitchFamily="34" charset="0"/>
              <a:buChar char="•"/>
            </a:pPr>
            <a:endParaRPr lang="es-MX" dirty="0" smtClean="0"/>
          </a:p>
          <a:p>
            <a:pPr algn="just"/>
            <a:endParaRPr lang="es-MX" dirty="0"/>
          </a:p>
          <a:p>
            <a:pPr marL="285750" indent="-285750" algn="just">
              <a:buFont typeface="Arial" pitchFamily="34" charset="0"/>
              <a:buChar char="•"/>
            </a:pPr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509120"/>
            <a:ext cx="2935382" cy="172858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868763"/>
            <a:ext cx="2952328" cy="172858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043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99592" y="476672"/>
            <a:ext cx="2480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2. La realidad</a:t>
            </a:r>
            <a:endParaRPr lang="es-MX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043608" y="1196752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MX" dirty="0" smtClean="0"/>
              <a:t>La protección de derechos no tutelados expresamente son una creación del sistema anglosajón y más específicamente del derecho norteamericano.</a:t>
            </a:r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899592" y="2060848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2.1. A nivel individual </a:t>
            </a:r>
            <a:endParaRPr lang="es-MX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043608" y="2780928"/>
            <a:ext cx="42484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MX" dirty="0" smtClean="0"/>
              <a:t>La </a:t>
            </a:r>
            <a:r>
              <a:rPr lang="es-MX" b="1" dirty="0" smtClean="0"/>
              <a:t>enmienda novena </a:t>
            </a:r>
            <a:r>
              <a:rPr lang="es-MX" dirty="0" smtClean="0"/>
              <a:t>de la Constitución norteamericana establece que la </a:t>
            </a:r>
            <a:r>
              <a:rPr lang="es-MX" b="1" dirty="0" smtClean="0"/>
              <a:t>enumeración </a:t>
            </a:r>
            <a:r>
              <a:rPr lang="es-MX" dirty="0" smtClean="0"/>
              <a:t>de ciertos derechos no puede ser interpretada para denegar o menoscabar otros adquiridos por el pueblo (“</a:t>
            </a:r>
            <a:r>
              <a:rPr lang="es-MX" dirty="0" err="1" smtClean="0"/>
              <a:t>retained</a:t>
            </a:r>
            <a:r>
              <a:rPr lang="es-MX" dirty="0" smtClean="0"/>
              <a:t> </a:t>
            </a:r>
            <a:r>
              <a:rPr lang="es-MX" dirty="0" err="1" smtClean="0"/>
              <a:t>by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people</a:t>
            </a:r>
            <a:r>
              <a:rPr lang="es-MX" dirty="0" smtClean="0"/>
              <a:t>”) (James Madison).</a:t>
            </a:r>
          </a:p>
          <a:p>
            <a:pPr algn="just"/>
            <a:endParaRPr lang="es-MX" dirty="0" smtClean="0"/>
          </a:p>
          <a:p>
            <a:pPr marL="268288" algn="just"/>
            <a:r>
              <a:rPr lang="es-MX" dirty="0" smtClean="0"/>
              <a:t>La idea esencial fue que los derechos del pueblo no pueden ser un regalo o un acto de generosidad del legislador; además de que era imposible enumerar en un texto los derechos de la gente. </a:t>
            </a:r>
            <a:endParaRPr lang="es-MX" dirty="0"/>
          </a:p>
        </p:txBody>
      </p:sp>
      <p:pic>
        <p:nvPicPr>
          <p:cNvPr id="9" name="Picture 2" descr="http://t2.gstatic.com/images?q=tbn:ANd9GcRzVehKyCbDbdUM4QFv5TImeDCkpnlnYT1vOtcRrv0jNY_slp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64903"/>
            <a:ext cx="2813670" cy="4170223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81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71600" y="692696"/>
            <a:ext cx="777686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MX" dirty="0" smtClean="0"/>
              <a:t>De donde se sigue que las Cortes deben anular los actos de autoridad contrarios a los derechos humanos.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MX" dirty="0"/>
          </a:p>
          <a:p>
            <a:pPr marL="360363" algn="just"/>
            <a:r>
              <a:rPr lang="es-MX" dirty="0" smtClean="0"/>
              <a:t>Entre ellos: </a:t>
            </a:r>
          </a:p>
          <a:p>
            <a:pPr marL="360363" algn="just"/>
            <a:endParaRPr lang="es-MX" dirty="0"/>
          </a:p>
          <a:p>
            <a:pPr marL="646113" indent="-285750" algn="just">
              <a:buBlip>
                <a:blip r:embed="rId2"/>
              </a:buBlip>
            </a:pPr>
            <a:r>
              <a:rPr lang="es-MX" dirty="0" smtClean="0"/>
              <a:t>Disfrute efectivo de la propiedad contra molestias de terceros (incluso vecinos escandalosos y molestos).</a:t>
            </a:r>
          </a:p>
          <a:p>
            <a:pPr marL="646113" indent="-285750" algn="just">
              <a:buBlip>
                <a:blip r:embed="rId2"/>
              </a:buBlip>
            </a:pPr>
            <a:endParaRPr lang="es-MX" dirty="0" smtClean="0"/>
          </a:p>
          <a:p>
            <a:pPr marL="646113" indent="-285750" algn="just">
              <a:buBlip>
                <a:blip r:embed="rId2"/>
              </a:buBlip>
            </a:pPr>
            <a:r>
              <a:rPr lang="es-MX" dirty="0" smtClean="0"/>
              <a:t>Derecho a la protección de datos personales.</a:t>
            </a:r>
          </a:p>
          <a:p>
            <a:pPr marL="646113" indent="-285750" algn="just">
              <a:buBlip>
                <a:blip r:embed="rId2"/>
              </a:buBlip>
            </a:pPr>
            <a:endParaRPr lang="es-MX" dirty="0" smtClean="0"/>
          </a:p>
          <a:p>
            <a:pPr marL="646113" indent="-285750" algn="just">
              <a:buBlip>
                <a:blip r:embed="rId2"/>
              </a:buBlip>
            </a:pPr>
            <a:r>
              <a:rPr lang="es-MX" dirty="0" smtClean="0"/>
              <a:t>Derecho a la contracepción y al aborto.</a:t>
            </a:r>
          </a:p>
          <a:p>
            <a:pPr marL="646113" indent="-285750" algn="just">
              <a:buBlip>
                <a:blip r:embed="rId2"/>
              </a:buBlip>
            </a:pPr>
            <a:endParaRPr lang="es-MX" dirty="0"/>
          </a:p>
          <a:p>
            <a:pPr marL="646113" indent="-285750" algn="just">
              <a:buBlip>
                <a:blip r:embed="rId2"/>
              </a:buBlip>
            </a:pPr>
            <a:r>
              <a:rPr lang="es-MX" dirty="0" smtClean="0"/>
              <a:t>Derecho a una muerte digna.</a:t>
            </a:r>
          </a:p>
          <a:p>
            <a:pPr marL="646113" indent="-285750" algn="just">
              <a:buBlip>
                <a:blip r:embed="rId2"/>
              </a:buBlip>
            </a:pPr>
            <a:endParaRPr lang="es-MX" dirty="0"/>
          </a:p>
          <a:p>
            <a:pPr marL="646113" indent="-285750" algn="just">
              <a:buBlip>
                <a:blip r:embed="rId2"/>
              </a:buBlip>
            </a:pPr>
            <a:r>
              <a:rPr lang="es-MX" dirty="0" smtClean="0"/>
              <a:t>Derechos de las minorías a no ser discriminadas.</a:t>
            </a:r>
          </a:p>
          <a:p>
            <a:pPr marL="646113" indent="-285750" algn="just">
              <a:buBlip>
                <a:blip r:embed="rId2"/>
              </a:buBlip>
            </a:pPr>
            <a:endParaRPr lang="es-MX" dirty="0"/>
          </a:p>
          <a:p>
            <a:pPr marL="646113" indent="-285750" algn="just">
              <a:buBlip>
                <a:blip r:embed="rId2"/>
              </a:buBlip>
            </a:pPr>
            <a:r>
              <a:rPr lang="es-MX" dirty="0" smtClean="0"/>
              <a:t>Derecho a la reputación.</a:t>
            </a:r>
          </a:p>
          <a:p>
            <a:pPr marL="646113" indent="-285750" algn="just">
              <a:buBlip>
                <a:blip r:embed="rId2"/>
              </a:buBlip>
            </a:pPr>
            <a:endParaRPr lang="es-MX" dirty="0"/>
          </a:p>
          <a:p>
            <a:pPr marL="646113" indent="-285750" algn="just">
              <a:buBlip>
                <a:blip r:embed="rId2"/>
              </a:buBlip>
            </a:pPr>
            <a:r>
              <a:rPr lang="es-MX" dirty="0" smtClean="0"/>
              <a:t>Obligación del Estado de garantizar la paz pública y el orden.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0759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99592" y="548680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2.2. A nivel colectivo </a:t>
            </a:r>
            <a:endParaRPr lang="es-MX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043608" y="1196752"/>
            <a:ext cx="76328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MX" dirty="0" smtClean="0"/>
              <a:t>Las </a:t>
            </a:r>
            <a:r>
              <a:rPr lang="es-MX" i="1" dirty="0" err="1" smtClean="0"/>
              <a:t>class</a:t>
            </a:r>
            <a:r>
              <a:rPr lang="es-MX" i="1" dirty="0" smtClean="0"/>
              <a:t> </a:t>
            </a:r>
            <a:r>
              <a:rPr lang="es-MX" i="1" dirty="0" err="1" smtClean="0"/>
              <a:t>action</a:t>
            </a:r>
            <a:r>
              <a:rPr lang="es-MX" i="1" dirty="0" smtClean="0"/>
              <a:t>, </a:t>
            </a:r>
            <a:r>
              <a:rPr lang="es-MX" dirty="0" smtClean="0"/>
              <a:t>establecidas en el numeral 23 de las Federal Rules of Civil </a:t>
            </a:r>
            <a:r>
              <a:rPr lang="es-MX" dirty="0" err="1" smtClean="0"/>
              <a:t>Procedure</a:t>
            </a:r>
            <a:r>
              <a:rPr lang="es-MX" dirty="0"/>
              <a:t>,</a:t>
            </a:r>
            <a:r>
              <a:rPr lang="es-MX" dirty="0" smtClean="0"/>
              <a:t> revolucionaron el derecho a nivel mundial.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MX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dirty="0" smtClean="0"/>
              <a:t>Han servido de manera eficiente, </a:t>
            </a:r>
            <a:r>
              <a:rPr lang="es-MX" b="1" dirty="0" smtClean="0"/>
              <a:t>pero no indiscriminada</a:t>
            </a:r>
            <a:r>
              <a:rPr lang="es-MX" dirty="0" smtClean="0"/>
              <a:t>, para proteger todo tipo de derechos colectivos o colectivos con incidencia individual: </a:t>
            </a:r>
          </a:p>
          <a:p>
            <a:pPr algn="just"/>
            <a:endParaRPr lang="es-MX" dirty="0" smtClean="0"/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Veteranos de Vietnam dañados por dioxina.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 Daños sufridos por trabajadores que operaron con asbesto.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Mujeres que sufrieron daños por uso de implantes de silicón.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Daños sufridos por hemofílicos infectados con VIH.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Daños y muerte de fumadores.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Publicidad engañosa.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Daños al medio ambiente.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Accidentes aéreos.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Afectaciones al patrimonio cultural.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En general, derechos de los consumidores.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Discriminación o reivindicación de derechos civiles.</a:t>
            </a:r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4499992" y="6309320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Arial Black" pitchFamily="34" charset="0"/>
              </a:rPr>
              <a:t>Etcétera, etcétera, etcétera…</a:t>
            </a:r>
            <a:endParaRPr lang="es-MX" sz="20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57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260648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MX" sz="2400" b="1" dirty="0" smtClean="0"/>
              <a:t>Sin embargo, </a:t>
            </a:r>
          </a:p>
          <a:p>
            <a:pPr algn="just"/>
            <a:r>
              <a:rPr lang="es-MX" sz="2400" b="1" dirty="0"/>
              <a:t>s</a:t>
            </a:r>
            <a:r>
              <a:rPr lang="es-MX" sz="2400" b="1" dirty="0" smtClean="0"/>
              <a:t>u interposición no puede ser materia de una simple ocurrencia…  </a:t>
            </a:r>
            <a:endParaRPr lang="es-MX" sz="2400" b="1" dirty="0"/>
          </a:p>
        </p:txBody>
      </p:sp>
      <p:sp>
        <p:nvSpPr>
          <p:cNvPr id="4" name="3 Rectángulo"/>
          <p:cNvSpPr/>
          <p:nvPr/>
        </p:nvSpPr>
        <p:spPr>
          <a:xfrm>
            <a:off x="971600" y="2420888"/>
            <a:ext cx="7704856" cy="36004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Rectángulo"/>
          <p:cNvSpPr/>
          <p:nvPr/>
        </p:nvSpPr>
        <p:spPr>
          <a:xfrm>
            <a:off x="971600" y="2168860"/>
            <a:ext cx="288032" cy="86409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CuadroTexto"/>
          <p:cNvSpPr txBox="1"/>
          <p:nvPr/>
        </p:nvSpPr>
        <p:spPr>
          <a:xfrm>
            <a:off x="423469" y="3623421"/>
            <a:ext cx="10962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dirty="0" smtClean="0"/>
              <a:t>Demanda</a:t>
            </a:r>
          </a:p>
          <a:p>
            <a:pPr algn="ctr"/>
            <a:r>
              <a:rPr lang="es-MX" sz="1600" dirty="0"/>
              <a:t>c</a:t>
            </a:r>
            <a:r>
              <a:rPr lang="es-MX" sz="1600" dirty="0" smtClean="0"/>
              <a:t>on ciertos</a:t>
            </a:r>
          </a:p>
          <a:p>
            <a:pPr algn="ctr"/>
            <a:r>
              <a:rPr lang="es-MX" sz="1600" dirty="0" smtClean="0"/>
              <a:t>Requisitos</a:t>
            </a:r>
          </a:p>
          <a:p>
            <a:pPr algn="ctr"/>
            <a:r>
              <a:rPr lang="es-MX" sz="1600" dirty="0" smtClean="0"/>
              <a:t>(</a:t>
            </a:r>
            <a:r>
              <a:rPr lang="es-MX" sz="1600" i="1" dirty="0" err="1" smtClean="0"/>
              <a:t>Law</a:t>
            </a:r>
            <a:r>
              <a:rPr lang="es-MX" sz="1600" i="1" dirty="0" smtClean="0"/>
              <a:t> </a:t>
            </a:r>
            <a:r>
              <a:rPr lang="es-MX" sz="1600" i="1" dirty="0" err="1"/>
              <a:t>s</a:t>
            </a:r>
            <a:r>
              <a:rPr lang="es-MX" sz="1600" i="1" dirty="0" err="1" smtClean="0"/>
              <a:t>uit</a:t>
            </a:r>
            <a:r>
              <a:rPr lang="es-MX" sz="1600" dirty="0" smtClean="0"/>
              <a:t>)</a:t>
            </a:r>
            <a:endParaRPr lang="es-MX" sz="1600" dirty="0"/>
          </a:p>
        </p:txBody>
      </p:sp>
      <p:sp>
        <p:nvSpPr>
          <p:cNvPr id="7" name="6 CuadroTexto"/>
          <p:cNvSpPr txBox="1"/>
          <p:nvPr/>
        </p:nvSpPr>
        <p:spPr>
          <a:xfrm>
            <a:off x="1470325" y="3764105"/>
            <a:ext cx="10445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dirty="0" smtClean="0"/>
              <a:t>Citación</a:t>
            </a:r>
          </a:p>
          <a:p>
            <a:pPr algn="ctr"/>
            <a:r>
              <a:rPr lang="es-MX" sz="1600" dirty="0" smtClean="0"/>
              <a:t>(</a:t>
            </a:r>
            <a:r>
              <a:rPr lang="es-MX" sz="1600" i="1" dirty="0" err="1" smtClean="0"/>
              <a:t>Service</a:t>
            </a:r>
            <a:r>
              <a:rPr lang="es-MX" sz="1600" i="1" dirty="0" smtClean="0"/>
              <a:t> of</a:t>
            </a:r>
          </a:p>
          <a:p>
            <a:pPr algn="ctr"/>
            <a:r>
              <a:rPr lang="es-MX" sz="1600" i="1" dirty="0" err="1" smtClean="0"/>
              <a:t>process</a:t>
            </a:r>
            <a:r>
              <a:rPr lang="es-MX" sz="1600" dirty="0" smtClean="0"/>
              <a:t>)</a:t>
            </a:r>
            <a:endParaRPr lang="es-MX" sz="1600" dirty="0"/>
          </a:p>
        </p:txBody>
      </p:sp>
      <p:sp>
        <p:nvSpPr>
          <p:cNvPr id="8" name="7 CuadroTexto"/>
          <p:cNvSpPr txBox="1"/>
          <p:nvPr/>
        </p:nvSpPr>
        <p:spPr>
          <a:xfrm>
            <a:off x="3252859" y="4990350"/>
            <a:ext cx="14631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dirty="0" smtClean="0"/>
              <a:t>Peticiones de</a:t>
            </a:r>
          </a:p>
          <a:p>
            <a:pPr algn="ctr"/>
            <a:r>
              <a:rPr lang="es-MX" sz="1600" dirty="0" smtClean="0"/>
              <a:t>desechamiento</a:t>
            </a:r>
          </a:p>
          <a:p>
            <a:pPr algn="ctr"/>
            <a:r>
              <a:rPr lang="es-MX" sz="1600" i="1" dirty="0" smtClean="0"/>
              <a:t>(</a:t>
            </a:r>
            <a:r>
              <a:rPr lang="es-MX" sz="1600" i="1" dirty="0" err="1" smtClean="0"/>
              <a:t>Motion</a:t>
            </a:r>
            <a:r>
              <a:rPr lang="es-MX" sz="1600" i="1" dirty="0" smtClean="0"/>
              <a:t> </a:t>
            </a:r>
            <a:r>
              <a:rPr lang="es-MX" sz="1600" i="1" dirty="0" err="1" smtClean="0"/>
              <a:t>to</a:t>
            </a:r>
            <a:r>
              <a:rPr lang="es-MX" sz="1600" i="1" dirty="0" smtClean="0"/>
              <a:t> </a:t>
            </a:r>
          </a:p>
          <a:p>
            <a:pPr algn="ctr"/>
            <a:r>
              <a:rPr lang="es-MX" sz="1600" i="1" dirty="0" err="1" smtClean="0"/>
              <a:t>dismiss</a:t>
            </a:r>
            <a:r>
              <a:rPr lang="es-MX" sz="1600" dirty="0" smtClean="0"/>
              <a:t>)</a:t>
            </a:r>
            <a:endParaRPr lang="es-MX" sz="16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131840" y="3616950"/>
            <a:ext cx="11839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dirty="0" smtClean="0"/>
              <a:t>Apertura de</a:t>
            </a:r>
          </a:p>
          <a:p>
            <a:pPr algn="ctr"/>
            <a:r>
              <a:rPr lang="es-MX" sz="1600" dirty="0" smtClean="0"/>
              <a:t>pruebas</a:t>
            </a:r>
          </a:p>
          <a:p>
            <a:pPr algn="ctr"/>
            <a:r>
              <a:rPr lang="es-MX" sz="1600" dirty="0" smtClean="0"/>
              <a:t>(</a:t>
            </a:r>
            <a:r>
              <a:rPr lang="es-MX" sz="1600" i="1" dirty="0" smtClean="0"/>
              <a:t>Pre-trial</a:t>
            </a:r>
          </a:p>
          <a:p>
            <a:pPr algn="ctr"/>
            <a:r>
              <a:rPr lang="es-MX" sz="1600" i="1" dirty="0" err="1" smtClean="0"/>
              <a:t>discovery</a:t>
            </a:r>
            <a:r>
              <a:rPr lang="es-MX" sz="1600" dirty="0" smtClean="0"/>
              <a:t>)</a:t>
            </a:r>
            <a:endParaRPr lang="es-MX" sz="16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4222196" y="3410162"/>
            <a:ext cx="12638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b="1" dirty="0" smtClean="0"/>
              <a:t>Certificación</a:t>
            </a:r>
          </a:p>
          <a:p>
            <a:pPr algn="ctr"/>
            <a:r>
              <a:rPr lang="es-MX" sz="1600" i="1" dirty="0" smtClean="0"/>
              <a:t>(</a:t>
            </a:r>
            <a:r>
              <a:rPr lang="es-MX" sz="1600" i="1" dirty="0" err="1" smtClean="0"/>
              <a:t>Certification</a:t>
            </a:r>
            <a:endParaRPr lang="es-MX" sz="1600" i="1" dirty="0" smtClean="0"/>
          </a:p>
          <a:p>
            <a:pPr algn="ctr"/>
            <a:r>
              <a:rPr lang="es-MX" sz="1600" i="1" dirty="0" err="1"/>
              <a:t>o</a:t>
            </a:r>
            <a:r>
              <a:rPr lang="es-MX" sz="1600" i="1" dirty="0" err="1" smtClean="0"/>
              <a:t>rder</a:t>
            </a:r>
            <a:r>
              <a:rPr lang="es-MX" sz="1600" dirty="0" smtClean="0"/>
              <a:t>)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547664" y="1815207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PRE-TRIAL</a:t>
            </a:r>
            <a:endParaRPr lang="es-MX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729629" y="1815207"/>
            <a:ext cx="1218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TRIAL</a:t>
            </a:r>
            <a:endParaRPr lang="es-MX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347864" y="2204864"/>
            <a:ext cx="288032" cy="86409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Elipse"/>
          <p:cNvSpPr/>
          <p:nvPr/>
        </p:nvSpPr>
        <p:spPr>
          <a:xfrm>
            <a:off x="5926705" y="2852936"/>
            <a:ext cx="733527" cy="504056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3600" b="1" dirty="0" smtClean="0">
                <a:solidFill>
                  <a:srgbClr val="FF0000"/>
                </a:solidFill>
              </a:rPr>
              <a:t>?</a:t>
            </a:r>
            <a:endParaRPr lang="es-MX" sz="3600" b="1" dirty="0">
              <a:solidFill>
                <a:srgbClr val="FF0000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2104197" y="4725144"/>
            <a:ext cx="12690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600" dirty="0" smtClean="0"/>
              <a:t>Contestación</a:t>
            </a:r>
          </a:p>
          <a:p>
            <a:pPr algn="ctr"/>
            <a:r>
              <a:rPr lang="es-MX" sz="1600" i="1" dirty="0" smtClean="0"/>
              <a:t>(</a:t>
            </a:r>
            <a:r>
              <a:rPr lang="es-MX" sz="1600" i="1" dirty="0" err="1" smtClean="0"/>
              <a:t>Answer</a:t>
            </a:r>
            <a:r>
              <a:rPr lang="es-MX" sz="1600" dirty="0" smtClean="0"/>
              <a:t>)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1691680" y="6045305"/>
            <a:ext cx="186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+ APELACIONES </a:t>
            </a:r>
          </a:p>
          <a:p>
            <a:pPr algn="ctr"/>
            <a:r>
              <a:rPr lang="es-MX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es-MX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  (</a:t>
            </a:r>
            <a:r>
              <a:rPr lang="es-MX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Appeals</a:t>
            </a:r>
            <a:r>
              <a:rPr lang="es-MX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)</a:t>
            </a:r>
            <a:endParaRPr lang="es-MX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cxnSp>
        <p:nvCxnSpPr>
          <p:cNvPr id="22" name="21 Conector recto de flecha"/>
          <p:cNvCxnSpPr>
            <a:endCxn id="3" idx="0"/>
          </p:cNvCxnSpPr>
          <p:nvPr/>
        </p:nvCxnSpPr>
        <p:spPr>
          <a:xfrm flipH="1">
            <a:off x="971600" y="2852936"/>
            <a:ext cx="576064" cy="7704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>
            <a:endCxn id="7" idx="0"/>
          </p:cNvCxnSpPr>
          <p:nvPr/>
        </p:nvCxnSpPr>
        <p:spPr>
          <a:xfrm>
            <a:off x="1709815" y="2852936"/>
            <a:ext cx="282769" cy="91116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/>
          <p:nvPr/>
        </p:nvCxnSpPr>
        <p:spPr>
          <a:xfrm>
            <a:off x="2104197" y="2902579"/>
            <a:ext cx="581467" cy="18225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/>
          <p:nvPr/>
        </p:nvCxnSpPr>
        <p:spPr>
          <a:xfrm>
            <a:off x="2267744" y="2852935"/>
            <a:ext cx="1182829" cy="21374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/>
          <p:nvPr/>
        </p:nvCxnSpPr>
        <p:spPr>
          <a:xfrm>
            <a:off x="2555776" y="2881798"/>
            <a:ext cx="697083" cy="741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/>
          <p:nvPr/>
        </p:nvCxnSpPr>
        <p:spPr>
          <a:xfrm>
            <a:off x="2906053" y="2902579"/>
            <a:ext cx="1309820" cy="74244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36" name="1035 Flecha derecha"/>
          <p:cNvSpPr/>
          <p:nvPr/>
        </p:nvSpPr>
        <p:spPr>
          <a:xfrm>
            <a:off x="6764882" y="3592129"/>
            <a:ext cx="255390" cy="19691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37" name="1036 Rectángulo"/>
          <p:cNvSpPr/>
          <p:nvPr/>
        </p:nvSpPr>
        <p:spPr>
          <a:xfrm>
            <a:off x="6358753" y="3645024"/>
            <a:ext cx="229471" cy="11908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9" name="48 Rectángulo"/>
          <p:cNvSpPr/>
          <p:nvPr/>
        </p:nvSpPr>
        <p:spPr>
          <a:xfrm>
            <a:off x="5998713" y="3645024"/>
            <a:ext cx="229471" cy="11908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49 Rectángulo"/>
          <p:cNvSpPr/>
          <p:nvPr/>
        </p:nvSpPr>
        <p:spPr>
          <a:xfrm>
            <a:off x="5566665" y="3645024"/>
            <a:ext cx="229471" cy="11908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1" name="50 Rectángulo"/>
          <p:cNvSpPr/>
          <p:nvPr/>
        </p:nvSpPr>
        <p:spPr>
          <a:xfrm>
            <a:off x="8388424" y="2204864"/>
            <a:ext cx="288032" cy="86409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441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6" grpId="0"/>
      <p:bldP spid="12" grpId="0"/>
      <p:bldP spid="11" grpId="0" animBg="1"/>
      <p:bldP spid="18" grpId="0"/>
      <p:bldP spid="19" grpId="0"/>
      <p:bldP spid="1036" grpId="0" animBg="1"/>
      <p:bldP spid="1037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620688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MX" dirty="0" smtClean="0"/>
              <a:t>Como su ámbito de aplicación es </a:t>
            </a:r>
            <a:r>
              <a:rPr lang="es-MX" b="1" dirty="0" smtClean="0"/>
              <a:t>amplísimo </a:t>
            </a:r>
            <a:r>
              <a:rPr lang="es-MX" dirty="0" smtClean="0"/>
              <a:t>pareciera que hay una invitación para demandar de manera incontrolada.  Pero no es así…  La parte más álgida es superar la </a:t>
            </a:r>
            <a:r>
              <a:rPr lang="es-MX" b="1" i="1" dirty="0" err="1" smtClean="0"/>
              <a:t>class</a:t>
            </a:r>
            <a:r>
              <a:rPr lang="es-MX" b="1" i="1" dirty="0" smtClean="0"/>
              <a:t> </a:t>
            </a:r>
            <a:r>
              <a:rPr lang="es-MX" b="1" i="1" dirty="0" err="1" smtClean="0"/>
              <a:t>certification</a:t>
            </a:r>
            <a:r>
              <a:rPr lang="es-MX" dirty="0" smtClean="0"/>
              <a:t>.  En ella los promoventes deben: </a:t>
            </a:r>
            <a:endParaRPr lang="es-MX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899592" y="1916832"/>
            <a:ext cx="77768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Acreditar de manera suficiente su representatividad.</a:t>
            </a:r>
          </a:p>
          <a:p>
            <a:pPr algn="just"/>
            <a:endParaRPr lang="es-MX" dirty="0" smtClean="0"/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Definir con claridad cómo y por quiénes se integra la clase (incluyendo tiempo, lugar y circunstancia).</a:t>
            </a:r>
          </a:p>
          <a:p>
            <a:pPr algn="just"/>
            <a:endParaRPr lang="es-MX" dirty="0"/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Acreditar el objeto del proceso (es decir, sobre qué versaría exactamente la controversia).</a:t>
            </a:r>
          </a:p>
          <a:p>
            <a:pPr marL="285750" indent="-285750" algn="just">
              <a:buBlip>
                <a:blip r:embed="rId2"/>
              </a:buBlip>
            </a:pPr>
            <a:endParaRPr lang="es-MX" dirty="0"/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Determinar con claridad las prestaciones reclamadas.</a:t>
            </a:r>
          </a:p>
          <a:p>
            <a:pPr marL="285750" indent="-285750" algn="just">
              <a:buBlip>
                <a:blip r:embed="rId2"/>
              </a:buBlip>
            </a:pPr>
            <a:endParaRPr lang="es-MX" dirty="0"/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Superar las peticiones de desechamiento hechas valer por el o los demandados (en especial las </a:t>
            </a:r>
            <a:r>
              <a:rPr lang="es-MX" i="1" dirty="0" err="1" smtClean="0"/>
              <a:t>motions</a:t>
            </a:r>
            <a:r>
              <a:rPr lang="es-MX" i="1" dirty="0" smtClean="0"/>
              <a:t> </a:t>
            </a:r>
            <a:r>
              <a:rPr lang="es-MX" i="1" dirty="0" err="1" smtClean="0"/>
              <a:t>to</a:t>
            </a:r>
            <a:r>
              <a:rPr lang="es-MX" i="1" dirty="0" smtClean="0"/>
              <a:t> </a:t>
            </a:r>
            <a:r>
              <a:rPr lang="es-MX" i="1" dirty="0" err="1" smtClean="0"/>
              <a:t>dismiss</a:t>
            </a:r>
            <a:r>
              <a:rPr lang="es-MX" dirty="0" smtClean="0"/>
              <a:t>), con sus apelaciones.</a:t>
            </a:r>
          </a:p>
          <a:p>
            <a:pPr marL="285750" indent="-285750" algn="just">
              <a:buBlip>
                <a:blip r:embed="rId2"/>
              </a:buBlip>
            </a:pPr>
            <a:endParaRPr lang="es-MX" dirty="0"/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Superar el </a:t>
            </a:r>
            <a:r>
              <a:rPr lang="es-MX" i="1" dirty="0" err="1" smtClean="0"/>
              <a:t>pretrail</a:t>
            </a:r>
            <a:r>
              <a:rPr lang="es-MX" i="1" dirty="0" smtClean="0"/>
              <a:t> </a:t>
            </a:r>
            <a:r>
              <a:rPr lang="es-MX" i="1" dirty="0" err="1" smtClean="0"/>
              <a:t>discovery</a:t>
            </a:r>
            <a:r>
              <a:rPr lang="es-MX" i="1" dirty="0" smtClean="0"/>
              <a:t> </a:t>
            </a:r>
            <a:r>
              <a:rPr lang="es-MX" dirty="0" smtClean="0"/>
              <a:t>(“</a:t>
            </a:r>
            <a:r>
              <a:rPr lang="es-MX" dirty="0" err="1" smtClean="0"/>
              <a:t>conducted</a:t>
            </a:r>
            <a:r>
              <a:rPr lang="es-MX" dirty="0" smtClean="0"/>
              <a:t> </a:t>
            </a:r>
            <a:r>
              <a:rPr lang="es-MX" dirty="0" err="1" smtClean="0"/>
              <a:t>before</a:t>
            </a:r>
            <a:r>
              <a:rPr lang="es-MX" dirty="0" smtClean="0"/>
              <a:t> trial </a:t>
            </a:r>
            <a:r>
              <a:rPr lang="es-MX" dirty="0" err="1" smtClean="0"/>
              <a:t>to</a:t>
            </a:r>
            <a:r>
              <a:rPr lang="es-MX" dirty="0" smtClean="0"/>
              <a:t> </a:t>
            </a:r>
            <a:r>
              <a:rPr lang="es-MX" dirty="0" err="1" smtClean="0"/>
              <a:t>reveal</a:t>
            </a:r>
            <a:r>
              <a:rPr lang="es-MX" dirty="0" smtClean="0"/>
              <a:t> </a:t>
            </a:r>
            <a:r>
              <a:rPr lang="es-MX" dirty="0" err="1" smtClean="0"/>
              <a:t>facts</a:t>
            </a:r>
            <a:r>
              <a:rPr lang="es-MX" dirty="0" smtClean="0"/>
              <a:t> and </a:t>
            </a:r>
            <a:r>
              <a:rPr lang="es-MX" dirty="0" err="1" smtClean="0"/>
              <a:t>develop</a:t>
            </a:r>
            <a:r>
              <a:rPr lang="es-MX" dirty="0" smtClean="0"/>
              <a:t> </a:t>
            </a:r>
            <a:r>
              <a:rPr lang="es-MX" dirty="0" err="1" smtClean="0"/>
              <a:t>evidence</a:t>
            </a:r>
            <a:r>
              <a:rPr lang="es-MX" dirty="0" smtClean="0"/>
              <a:t>”), si el juzgador decide oportuna su apertura, también con sus apelaciones.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0424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5576" y="404664"/>
            <a:ext cx="78488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La resolución que otorgue o deniegue la certificación puede, por su parte, también ser materia de apelación.  Si no se otorga la certificación, el proceso se extingue.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Y… aún otorgada, el juzgador la puede modificar o denegar en cualquier momento.</a:t>
            </a:r>
          </a:p>
          <a:p>
            <a:pPr algn="just"/>
            <a:endParaRPr lang="es-MX" dirty="0"/>
          </a:p>
        </p:txBody>
      </p:sp>
      <p:sp>
        <p:nvSpPr>
          <p:cNvPr id="3" name="2 CuadroTexto"/>
          <p:cNvSpPr txBox="1"/>
          <p:nvPr/>
        </p:nvSpPr>
        <p:spPr>
          <a:xfrm>
            <a:off x="755576" y="2348880"/>
            <a:ext cx="46085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err="1" smtClean="0"/>
              <a:t>Michele</a:t>
            </a:r>
            <a:r>
              <a:rPr lang="es-MX" dirty="0" smtClean="0"/>
              <a:t> </a:t>
            </a:r>
            <a:r>
              <a:rPr lang="es-MX" dirty="0" err="1" smtClean="0"/>
              <a:t>Taruffo</a:t>
            </a:r>
            <a:r>
              <a:rPr lang="es-MX" dirty="0" smtClean="0"/>
              <a:t> ha reconocido que:</a:t>
            </a:r>
          </a:p>
          <a:p>
            <a:pPr algn="just"/>
            <a:endParaRPr lang="es-MX" dirty="0"/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Mucho antes de que existiera el “interés legítimo”, las </a:t>
            </a:r>
            <a:r>
              <a:rPr lang="es-MX" i="1" dirty="0" err="1" smtClean="0"/>
              <a:t>class</a:t>
            </a:r>
            <a:r>
              <a:rPr lang="es-MX" i="1" dirty="0" smtClean="0"/>
              <a:t> </a:t>
            </a:r>
            <a:r>
              <a:rPr lang="es-MX" i="1" dirty="0" err="1" smtClean="0"/>
              <a:t>action</a:t>
            </a:r>
            <a:r>
              <a:rPr lang="es-MX" i="1" dirty="0" smtClean="0"/>
              <a:t> </a:t>
            </a:r>
            <a:r>
              <a:rPr lang="es-MX" dirty="0" smtClean="0"/>
              <a:t>venían realizando la función que aquél pretende atribuirse !!!</a:t>
            </a:r>
          </a:p>
          <a:p>
            <a:pPr marL="285750" indent="-285750" algn="just">
              <a:buBlip>
                <a:blip r:embed="rId2"/>
              </a:buBlip>
            </a:pPr>
            <a:endParaRPr lang="es-MX" dirty="0"/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Los juristas europeos han tratado de crear un producto propio mediante el rechazo de lo norteamericano, aseverando que no necesitan de éstos ni de las </a:t>
            </a:r>
            <a:r>
              <a:rPr lang="es-MX" i="1" dirty="0" err="1" smtClean="0"/>
              <a:t>class</a:t>
            </a:r>
            <a:r>
              <a:rPr lang="es-MX" i="1" dirty="0" smtClean="0"/>
              <a:t> </a:t>
            </a:r>
            <a:r>
              <a:rPr lang="es-MX" i="1" dirty="0" err="1" smtClean="0"/>
              <a:t>actions</a:t>
            </a:r>
            <a:r>
              <a:rPr lang="es-MX" dirty="0" smtClean="0"/>
              <a:t>!!!</a:t>
            </a:r>
          </a:p>
          <a:p>
            <a:pPr marL="285750" indent="-285750" algn="just">
              <a:buBlip>
                <a:blip r:embed="rId2"/>
              </a:buBlip>
            </a:pPr>
            <a:endParaRPr lang="es-MX" dirty="0"/>
          </a:p>
          <a:p>
            <a:pPr marL="285750" indent="-285750" algn="just">
              <a:buBlip>
                <a:blip r:embed="rId2"/>
              </a:buBlip>
            </a:pPr>
            <a:r>
              <a:rPr lang="es-MX" dirty="0" smtClean="0"/>
              <a:t>Que aún en pleno siglo XXI existe un </a:t>
            </a:r>
            <a:r>
              <a:rPr lang="es-MX" b="1" dirty="0" smtClean="0"/>
              <a:t>profunda ignorancia </a:t>
            </a:r>
            <a:r>
              <a:rPr lang="es-MX" dirty="0" smtClean="0"/>
              <a:t>sobre lo que son las </a:t>
            </a:r>
            <a:r>
              <a:rPr lang="es-MX" b="1" dirty="0" err="1" smtClean="0"/>
              <a:t>class</a:t>
            </a:r>
            <a:r>
              <a:rPr lang="es-MX" b="1" dirty="0" smtClean="0"/>
              <a:t> </a:t>
            </a:r>
            <a:r>
              <a:rPr lang="es-MX" b="1" dirty="0" err="1" smtClean="0"/>
              <a:t>action</a:t>
            </a:r>
            <a:r>
              <a:rPr lang="es-MX" b="1" dirty="0" smtClean="0"/>
              <a:t> </a:t>
            </a:r>
            <a:r>
              <a:rPr lang="es-MX" dirty="0" smtClean="0"/>
              <a:t>norteamericanas entre los juristas europeos!!!</a:t>
            </a:r>
            <a:endParaRPr lang="es-MX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204864"/>
            <a:ext cx="2520280" cy="176279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012160" y="4221088"/>
            <a:ext cx="2664296" cy="258532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“</a:t>
            </a:r>
            <a:r>
              <a:rPr lang="es-MX" dirty="0" err="1" smtClean="0"/>
              <a:t>Il</a:t>
            </a:r>
            <a:r>
              <a:rPr lang="es-MX" dirty="0" smtClean="0"/>
              <a:t> </a:t>
            </a:r>
            <a:r>
              <a:rPr lang="es-MX" dirty="0" err="1" smtClean="0"/>
              <a:t>limiti</a:t>
            </a:r>
            <a:r>
              <a:rPr lang="es-MX" dirty="0" smtClean="0"/>
              <a:t> </a:t>
            </a:r>
            <a:r>
              <a:rPr lang="es-MX" dirty="0" err="1" smtClean="0"/>
              <a:t>soggettivi</a:t>
            </a:r>
            <a:r>
              <a:rPr lang="es-MX" dirty="0" smtClean="0"/>
              <a:t> del </a:t>
            </a:r>
            <a:r>
              <a:rPr lang="es-MX" dirty="0" err="1" smtClean="0"/>
              <a:t>giudicato</a:t>
            </a:r>
            <a:r>
              <a:rPr lang="es-MX" dirty="0" smtClean="0"/>
              <a:t> e le </a:t>
            </a:r>
            <a:r>
              <a:rPr lang="es-MX" dirty="0" err="1" smtClean="0"/>
              <a:t>class</a:t>
            </a:r>
            <a:r>
              <a:rPr lang="es-MX" dirty="0" smtClean="0"/>
              <a:t> </a:t>
            </a:r>
            <a:r>
              <a:rPr lang="es-MX" dirty="0" err="1" smtClean="0"/>
              <a:t>actions</a:t>
            </a:r>
            <a:r>
              <a:rPr lang="es-MX" dirty="0" smtClean="0"/>
              <a:t>”, </a:t>
            </a:r>
            <a:r>
              <a:rPr lang="es-MX" dirty="0" err="1" smtClean="0"/>
              <a:t>Rivista</a:t>
            </a:r>
            <a:r>
              <a:rPr lang="es-MX" dirty="0" smtClean="0"/>
              <a:t> di </a:t>
            </a:r>
            <a:r>
              <a:rPr lang="es-MX" dirty="0" err="1" smtClean="0"/>
              <a:t>Dirito</a:t>
            </a:r>
            <a:r>
              <a:rPr lang="es-MX" dirty="0" smtClean="0"/>
              <a:t> </a:t>
            </a:r>
            <a:r>
              <a:rPr lang="es-MX" dirty="0" err="1" smtClean="0"/>
              <a:t>Processuale</a:t>
            </a:r>
            <a:r>
              <a:rPr lang="es-MX" dirty="0" smtClean="0"/>
              <a:t>, 1969. 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“ </a:t>
            </a:r>
            <a:r>
              <a:rPr lang="es-MX" dirty="0" err="1" smtClean="0"/>
              <a:t>Some</a:t>
            </a:r>
            <a:r>
              <a:rPr lang="es-MX" dirty="0" smtClean="0"/>
              <a:t> </a:t>
            </a:r>
            <a:r>
              <a:rPr lang="es-MX" dirty="0" err="1" smtClean="0"/>
              <a:t>Remarks</a:t>
            </a:r>
            <a:r>
              <a:rPr lang="es-MX" dirty="0" smtClean="0"/>
              <a:t> </a:t>
            </a:r>
            <a:r>
              <a:rPr lang="es-MX" dirty="0" err="1" smtClean="0"/>
              <a:t>on</a:t>
            </a:r>
            <a:r>
              <a:rPr lang="es-MX" dirty="0" smtClean="0"/>
              <a:t> </a:t>
            </a:r>
            <a:r>
              <a:rPr lang="es-MX" dirty="0" err="1" smtClean="0"/>
              <a:t>Group</a:t>
            </a:r>
            <a:r>
              <a:rPr lang="es-MX" dirty="0" smtClean="0"/>
              <a:t> </a:t>
            </a:r>
            <a:r>
              <a:rPr lang="es-MX" dirty="0" err="1" smtClean="0"/>
              <a:t>Litigation</a:t>
            </a:r>
            <a:r>
              <a:rPr lang="es-MX" smtClean="0"/>
              <a:t> in </a:t>
            </a:r>
            <a:r>
              <a:rPr lang="es-MX" dirty="0" err="1" smtClean="0"/>
              <a:t>Comparative</a:t>
            </a:r>
            <a:r>
              <a:rPr lang="es-MX" dirty="0" smtClean="0"/>
              <a:t> </a:t>
            </a:r>
            <a:r>
              <a:rPr lang="es-MX" dirty="0" err="1" smtClean="0"/>
              <a:t>Perspective</a:t>
            </a:r>
            <a:r>
              <a:rPr lang="es-MX" dirty="0" smtClean="0"/>
              <a:t>”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8503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31640" y="2348880"/>
            <a:ext cx="66967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</a:rPr>
              <a:t>II. Su falsa definición </a:t>
            </a:r>
            <a:endParaRPr lang="es-MX" sz="6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99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401363" y="954008"/>
            <a:ext cx="81369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dirty="0"/>
          </a:p>
          <a:p>
            <a:pPr algn="just"/>
            <a:r>
              <a:rPr lang="es-MX" dirty="0"/>
              <a:t>“…consiste en una legitimación </a:t>
            </a:r>
            <a:r>
              <a:rPr lang="es-MX" b="1" dirty="0"/>
              <a:t>intermedia</a:t>
            </a:r>
            <a:r>
              <a:rPr lang="es-MX" dirty="0"/>
              <a:t> entre el interés jurídico y el interés simple…”: Arturo </a:t>
            </a:r>
            <a:r>
              <a:rPr lang="es-MX" dirty="0" err="1"/>
              <a:t>Zaldivar</a:t>
            </a:r>
            <a:r>
              <a:rPr lang="es-MX" dirty="0"/>
              <a:t> Lelo de Larrea, </a:t>
            </a:r>
            <a:r>
              <a:rPr lang="es-MX" i="1" dirty="0"/>
              <a:t>Hacia una nueva Ley de Amparo</a:t>
            </a:r>
            <a:r>
              <a:rPr lang="es-MX" i="1" dirty="0" smtClean="0"/>
              <a:t>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“…es el relativo [</a:t>
            </a:r>
            <a:r>
              <a:rPr lang="es-MX" b="1" dirty="0"/>
              <a:t>o sea el interés</a:t>
            </a:r>
            <a:r>
              <a:rPr lang="es-MX" dirty="0"/>
              <a:t>] a la afectación a la esfera jurídica del gobernado ‘en virtud de su especial situación frente al orden jurídico’…”: Eduardo Ferrer Mac-Gregor y otro, </a:t>
            </a:r>
            <a:r>
              <a:rPr lang="es-MX" i="1" dirty="0"/>
              <a:t>El nuevo juicio de amparo</a:t>
            </a:r>
            <a:r>
              <a:rPr lang="es-MX" dirty="0"/>
              <a:t>. Guía de la reforma constitucional y la nueva Ley de Amparo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“…Se trata, por sobre todas las cosas, de </a:t>
            </a:r>
            <a:r>
              <a:rPr lang="es-MX" b="1" dirty="0"/>
              <a:t>intereses…en busca de autor</a:t>
            </a:r>
            <a:r>
              <a:rPr lang="es-MX" dirty="0"/>
              <a:t>. ¿Quién puede ser el paladín de esos intereses?”: Piero </a:t>
            </a:r>
            <a:r>
              <a:rPr lang="es-MX" dirty="0" err="1"/>
              <a:t>Calamandrei</a:t>
            </a:r>
            <a:r>
              <a:rPr lang="es-MX" dirty="0"/>
              <a:t>, </a:t>
            </a:r>
            <a:r>
              <a:rPr lang="es-MX" i="1" dirty="0"/>
              <a:t>Formaciones sociales e intereses de grupo frente a la justicia civil</a:t>
            </a:r>
            <a:r>
              <a:rPr lang="es-MX" i="1" dirty="0" smtClean="0"/>
              <a:t>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“…debe tratarse de ‘un </a:t>
            </a:r>
            <a:r>
              <a:rPr lang="es-MX" b="1" dirty="0"/>
              <a:t>interés propio</a:t>
            </a:r>
            <a:r>
              <a:rPr lang="es-MX" dirty="0"/>
              <a:t>, </a:t>
            </a:r>
            <a:r>
              <a:rPr lang="es-MX" b="1" dirty="0"/>
              <a:t>cualificado</a:t>
            </a:r>
            <a:r>
              <a:rPr lang="es-MX" dirty="0"/>
              <a:t> y </a:t>
            </a:r>
            <a:r>
              <a:rPr lang="es-MX" b="1" dirty="0"/>
              <a:t>específico</a:t>
            </a:r>
            <a:r>
              <a:rPr lang="es-MX" dirty="0"/>
              <a:t>’ que habrá de determinarse atendiendo al tipo de derecho comprometido, a la especie de relación –legal o de hecho- </a:t>
            </a:r>
            <a:r>
              <a:rPr lang="es-MX" b="1" dirty="0"/>
              <a:t>con su titular, y a la propia posición de quien invoca</a:t>
            </a:r>
            <a:r>
              <a:rPr lang="es-MX" dirty="0"/>
              <a:t>.” Ángel Gómez </a:t>
            </a:r>
            <a:r>
              <a:rPr lang="es-MX" dirty="0" err="1"/>
              <a:t>Montoro</a:t>
            </a:r>
            <a:r>
              <a:rPr lang="es-MX" dirty="0"/>
              <a:t>, </a:t>
            </a:r>
            <a:r>
              <a:rPr lang="es-MX" i="1" dirty="0"/>
              <a:t>El interés legítimo para recurrir en amparo. La experiencia del Tribunal Constitucional español</a:t>
            </a:r>
            <a:r>
              <a:rPr lang="es-MX" i="1" dirty="0" smtClean="0"/>
              <a:t>.</a:t>
            </a:r>
          </a:p>
          <a:p>
            <a:pPr algn="just"/>
            <a:endParaRPr lang="es-MX" dirty="0"/>
          </a:p>
        </p:txBody>
      </p:sp>
      <p:sp>
        <p:nvSpPr>
          <p:cNvPr id="2" name="1 CuadroTexto"/>
          <p:cNvSpPr txBox="1"/>
          <p:nvPr/>
        </p:nvSpPr>
        <p:spPr>
          <a:xfrm>
            <a:off x="395536" y="323364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Los doctrinarios tratan de definirlo…</a:t>
            </a:r>
            <a:endParaRPr lang="es-MX" sz="32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FFC000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0329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31668" y="1823913"/>
            <a:ext cx="84249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sz="3600" dirty="0">
              <a:solidFill>
                <a:srgbClr val="FF0000"/>
              </a:solidFill>
            </a:endParaRPr>
          </a:p>
          <a:p>
            <a:pPr marL="285750" lvl="0" indent="-285750" algn="just">
              <a:buBlip>
                <a:blip r:embed="rId2"/>
              </a:buBlip>
            </a:pPr>
            <a:r>
              <a:rPr lang="es-MX" dirty="0" smtClean="0"/>
              <a:t>Un </a:t>
            </a:r>
            <a:r>
              <a:rPr lang="es-MX" b="1" dirty="0"/>
              <a:t>derecho adjetivo </a:t>
            </a:r>
            <a:r>
              <a:rPr lang="es-MX" dirty="0"/>
              <a:t>(</a:t>
            </a:r>
            <a:r>
              <a:rPr lang="es-MX" i="1" dirty="0"/>
              <a:t>una garantía</a:t>
            </a:r>
            <a:r>
              <a:rPr lang="es-MX" dirty="0" smtClean="0"/>
              <a:t>).</a:t>
            </a:r>
          </a:p>
          <a:p>
            <a:pPr marL="285750" lvl="0" indent="-285750" algn="just">
              <a:buBlip>
                <a:blip r:embed="rId2"/>
              </a:buBlip>
            </a:pPr>
            <a:endParaRPr lang="es-MX" dirty="0"/>
          </a:p>
          <a:p>
            <a:pPr marL="285750" lvl="0" indent="-285750" algn="just">
              <a:buBlip>
                <a:blip r:embed="rId2"/>
              </a:buBlip>
            </a:pPr>
            <a:r>
              <a:rPr lang="es-MX" dirty="0"/>
              <a:t>Que permite demandar en </a:t>
            </a:r>
            <a:r>
              <a:rPr lang="es-MX" b="1" dirty="0"/>
              <a:t>amparo</a:t>
            </a:r>
            <a:r>
              <a:rPr lang="es-MX" b="1" dirty="0" smtClean="0"/>
              <a:t>.</a:t>
            </a:r>
          </a:p>
          <a:p>
            <a:pPr marL="285750" lvl="0" indent="-285750" algn="just">
              <a:buBlip>
                <a:blip r:embed="rId2"/>
              </a:buBlip>
            </a:pPr>
            <a:endParaRPr lang="es-MX" dirty="0"/>
          </a:p>
          <a:p>
            <a:pPr marL="285750" lvl="0" indent="-285750" algn="just">
              <a:buBlip>
                <a:blip r:embed="rId2"/>
              </a:buBlip>
            </a:pPr>
            <a:r>
              <a:rPr lang="es-MX" dirty="0"/>
              <a:t>La violación de un </a:t>
            </a:r>
            <a:r>
              <a:rPr lang="es-MX" b="1" dirty="0"/>
              <a:t>derecho, </a:t>
            </a:r>
            <a:r>
              <a:rPr lang="es-MX" dirty="0"/>
              <a:t>individual o colectivo, reconocido por la Constitución, los tratados internacionales o las resoluciones jurisdiccionales (</a:t>
            </a:r>
            <a:r>
              <a:rPr lang="es-MX" i="1" dirty="0"/>
              <a:t>agravio</a:t>
            </a:r>
            <a:r>
              <a:rPr lang="es-MX" dirty="0" smtClean="0"/>
              <a:t>).</a:t>
            </a:r>
          </a:p>
          <a:p>
            <a:pPr marL="285750" lvl="0" indent="-285750" algn="just">
              <a:buBlip>
                <a:blip r:embed="rId2"/>
              </a:buBlip>
            </a:pPr>
            <a:endParaRPr lang="es-MX" dirty="0"/>
          </a:p>
          <a:p>
            <a:pPr marL="285750" lvl="0" indent="-285750" algn="just">
              <a:buBlip>
                <a:blip r:embed="rId2"/>
              </a:buBlip>
            </a:pPr>
            <a:r>
              <a:rPr lang="es-MX" dirty="0"/>
              <a:t>Debido a una afectación en la </a:t>
            </a:r>
            <a:r>
              <a:rPr lang="es-MX" b="1" dirty="0"/>
              <a:t>esfera jurídica </a:t>
            </a:r>
            <a:r>
              <a:rPr lang="es-MX" dirty="0"/>
              <a:t>del o los</a:t>
            </a:r>
            <a:r>
              <a:rPr lang="es-MX" b="1" dirty="0"/>
              <a:t> </a:t>
            </a:r>
            <a:r>
              <a:rPr lang="es-MX" dirty="0"/>
              <a:t>quejosos (</a:t>
            </a:r>
            <a:r>
              <a:rPr lang="es-MX" i="1" dirty="0"/>
              <a:t>derechos</a:t>
            </a:r>
            <a:r>
              <a:rPr lang="es-MX" dirty="0" smtClean="0"/>
              <a:t>).</a:t>
            </a:r>
          </a:p>
          <a:p>
            <a:pPr marL="285750" lvl="0" indent="-285750" algn="just">
              <a:buBlip>
                <a:blip r:embed="rId2"/>
              </a:buBlip>
            </a:pPr>
            <a:endParaRPr lang="es-MX" dirty="0"/>
          </a:p>
          <a:p>
            <a:pPr marL="285750" lvl="0" indent="-285750" algn="just">
              <a:buBlip>
                <a:blip r:embed="rId2"/>
              </a:buBlip>
            </a:pPr>
            <a:r>
              <a:rPr lang="es-MX" dirty="0"/>
              <a:t>Causados de </a:t>
            </a:r>
            <a:r>
              <a:rPr lang="es-MX" b="1" dirty="0"/>
              <a:t>manera directa</a:t>
            </a:r>
            <a:r>
              <a:rPr lang="es-MX" dirty="0"/>
              <a:t> (personal) </a:t>
            </a:r>
            <a:r>
              <a:rPr lang="es-MX" b="1" dirty="0"/>
              <a:t>o de la forma</a:t>
            </a:r>
            <a:r>
              <a:rPr lang="es-MX" dirty="0"/>
              <a:t> que el orden jurídico permita su </a:t>
            </a:r>
            <a:r>
              <a:rPr lang="es-MX" b="1" dirty="0"/>
              <a:t>tutela con certeza</a:t>
            </a:r>
            <a:r>
              <a:rPr lang="es-MX" dirty="0"/>
              <a:t> (</a:t>
            </a:r>
            <a:r>
              <a:rPr lang="es-MX" i="1" dirty="0"/>
              <a:t>especial situación frente al orden jurídico</a:t>
            </a:r>
            <a:r>
              <a:rPr lang="es-MX" dirty="0"/>
              <a:t>).</a:t>
            </a:r>
            <a:r>
              <a:rPr lang="es-MX" i="1" dirty="0"/>
              <a:t> </a:t>
            </a:r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539552" y="404664"/>
            <a:ext cx="8208912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es-MX" sz="4400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Quizás con un mayor compromiso técnico podría decirse que es:</a:t>
            </a:r>
          </a:p>
        </p:txBody>
      </p:sp>
    </p:spTree>
    <p:extLst>
      <p:ext uri="{BB962C8B-B14F-4D97-AF65-F5344CB8AC3E}">
        <p14:creationId xmlns:p14="http://schemas.microsoft.com/office/powerpoint/2010/main" val="71957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31640" y="2348880"/>
            <a:ext cx="66967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</a:rPr>
              <a:t>III. Su falsa aplicación </a:t>
            </a:r>
            <a:endParaRPr lang="es-MX" sz="6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69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62074"/>
          </a:xfrm>
        </p:spPr>
        <p:txBody>
          <a:bodyPr>
            <a:normAutofit/>
          </a:bodyPr>
          <a:lstStyle/>
          <a:p>
            <a:r>
              <a:rPr lang="es-MX" sz="2400" b="1" dirty="0" err="1" smtClean="0">
                <a:solidFill>
                  <a:srgbClr val="0070C0"/>
                </a:solidFill>
                <a:latin typeface="Arial Black" pitchFamily="34" charset="0"/>
              </a:rPr>
              <a:t>T.C.C</a:t>
            </a:r>
            <a:r>
              <a:rPr lang="es-MX" sz="2400" b="1" dirty="0" smtClean="0">
                <a:solidFill>
                  <a:srgbClr val="0070C0"/>
                </a:solidFill>
                <a:latin typeface="Arial Black" pitchFamily="34" charset="0"/>
              </a:rPr>
              <a:t>.</a:t>
            </a:r>
            <a:endParaRPr lang="es-MX" sz="2400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8229600" cy="5505475"/>
          </a:xfrm>
        </p:spPr>
        <p:txBody>
          <a:bodyPr numCol="1">
            <a:noAutofit/>
          </a:bodyPr>
          <a:lstStyle/>
          <a:p>
            <a:pPr marL="0" indent="0" algn="ctr">
              <a:buNone/>
            </a:pPr>
            <a:endParaRPr lang="es-MX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buBlip>
                <a:blip r:embed="rId2"/>
              </a:buBlip>
            </a:pP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“Los 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conceptos "jurídico" y "legítimo"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tienen gramaticalmente el mismo contenido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según la Enciclopedia del Idioma de Martín 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Alonso […] </a:t>
            </a:r>
            <a:r>
              <a:rPr lang="es-MX" sz="12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basta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que se consideren afectados quienes acuden al juicio para que éste sea procedente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.”</a:t>
            </a:r>
            <a:r>
              <a:rPr lang="es-MX" sz="12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</a:p>
          <a:p>
            <a:pPr marL="274320" lvl="1" algn="just">
              <a:buClr>
                <a:schemeClr val="accent1"/>
              </a:buClr>
              <a:buSzPct val="85000"/>
              <a:buBlip>
                <a:blip r:embed="rId2"/>
              </a:buBlip>
            </a:pPr>
            <a:endParaRPr lang="es-MX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1" indent="-342900" algn="just">
              <a:buClr>
                <a:schemeClr val="accent1"/>
              </a:buClr>
              <a:buSzPct val="85000"/>
              <a:buBlip>
                <a:blip r:embed="rId2"/>
              </a:buBlip>
            </a:pP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“…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para el legítimo no se requieren dichas exigencias, pues la afectación a </a:t>
            </a:r>
            <a:r>
              <a:rPr lang="es-MX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 esfera jurídica puede ser directa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en virtud de la especial situación del gobernado frente al orden jurídico (</a:t>
            </a:r>
            <a:r>
              <a:rPr lang="es-MX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indirecta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y, además, </a:t>
            </a:r>
            <a:r>
              <a:rPr lang="es-MX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provenir de un interés individual o colectivo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…”</a:t>
            </a:r>
            <a:r>
              <a:rPr lang="es-MX" sz="12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</a:p>
          <a:p>
            <a:pPr marL="274320" lvl="1" algn="just">
              <a:buClr>
                <a:schemeClr val="accent1"/>
              </a:buClr>
              <a:buSzPct val="85000"/>
              <a:buBlip>
                <a:blip r:embed="rId2"/>
              </a:buBlip>
            </a:pPr>
            <a:endParaRPr lang="es-MX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1" indent="-342900" algn="just">
              <a:buClr>
                <a:schemeClr val="accent1"/>
              </a:buClr>
              <a:buSzPct val="85000"/>
              <a:buBlip>
                <a:blip r:embed="rId2"/>
              </a:buBlip>
            </a:pP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“…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es necesario que: a) sea el titular o portador de </a:t>
            </a:r>
            <a:r>
              <a:rPr lang="es-MX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 interés 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 derecho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)”</a:t>
            </a:r>
            <a:r>
              <a:rPr lang="es-MX" sz="12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</a:p>
          <a:p>
            <a:pPr algn="just">
              <a:buBlip>
                <a:blip r:embed="rId2"/>
              </a:buBlip>
            </a:pPr>
            <a:endParaRPr lang="es-MX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1" indent="-342900" algn="just">
              <a:buClr>
                <a:schemeClr val="accent1"/>
              </a:buClr>
              <a:buSzPct val="85000"/>
              <a:buBlip>
                <a:blip r:embed="rId2"/>
              </a:buBlip>
            </a:pP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“…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 interés legítimo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tiene sus límites entre el simple y el jurídico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 el 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interés legítimo para promover el juicio de amparo no llega al grado de requerir la afectación de un derecho subjetivo, pero tampoco es posible que toda persona, a pesar de que no se vea lesionada en su esfera jurídica, pueda promoverlo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…”</a:t>
            </a:r>
            <a:r>
              <a:rPr lang="es-MX" sz="12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</a:p>
          <a:p>
            <a:pPr algn="just">
              <a:buBlip>
                <a:blip r:embed="rId2"/>
              </a:buBlip>
            </a:pPr>
            <a:endParaRPr lang="es-MX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1" indent="-342900" algn="just">
              <a:buClr>
                <a:schemeClr val="accent1"/>
              </a:buClr>
              <a:buSzPct val="85000"/>
              <a:buBlip>
                <a:blip r:embed="rId2"/>
              </a:buBlip>
            </a:pP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 interés legítimo se basa primordialmente en la existencia de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 interés de mayor dimensión que el </a:t>
            </a:r>
            <a:r>
              <a:rPr lang="es-MX" sz="12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simple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[…]Por 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tanto, para que se configure un interés de tal naturaleza se requiere de una afectación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por lo menos indirecta -dentro de un parámetro de razonabilidad y no sólo de mera probabilidad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”</a:t>
            </a:r>
            <a:r>
              <a:rPr lang="es-MX" sz="12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</a:p>
          <a:p>
            <a:pPr marL="342900" lvl="1" indent="-342900" algn="just">
              <a:buClr>
                <a:schemeClr val="accent1"/>
              </a:buClr>
              <a:buSzPct val="85000"/>
              <a:buBlip>
                <a:blip r:embed="rId2"/>
              </a:buBlip>
            </a:pPr>
            <a:endParaRPr lang="es-MX" sz="1200" baseline="30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1" indent="-342900" algn="just">
              <a:buClr>
                <a:schemeClr val="accent1"/>
              </a:buClr>
              <a:buSzPct val="85000"/>
              <a:buBlip>
                <a:blip r:embed="rId2"/>
              </a:buBlip>
            </a:pP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“El 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interés legítimo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tiene su origen en las llamadas normas de </a:t>
            </a:r>
            <a:r>
              <a:rPr lang="es-MX" sz="12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acción</a:t>
            </a:r>
            <a:r>
              <a:rPr lang="es-MX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[que] constituyen 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una serie de obligaciones a cargo de la administración pública, sin establecer derechos subjetivos, pues al versar sobre la legalidad de actos administrativos o de gobierno, se emiten con el fin de garantizar intereses generales y no </a:t>
            </a:r>
            <a:r>
              <a:rPr lang="es-MX" sz="12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particulares.”</a:t>
            </a:r>
            <a:r>
              <a:rPr lang="es-MX" sz="1200" baseline="30000">
                <a:solidFill>
                  <a:schemeClr val="tx1">
                    <a:lumMod val="95000"/>
                    <a:lumOff val="5000"/>
                  </a:schemeClr>
                </a:solidFill>
              </a:rPr>
              <a:t> 6</a:t>
            </a: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endParaRPr lang="es-MX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1" indent="-342900" algn="just">
              <a:buClr>
                <a:schemeClr val="accent1"/>
              </a:buClr>
              <a:buSzPct val="85000"/>
              <a:buBlip>
                <a:blip r:embed="rId2"/>
              </a:buBlip>
            </a:pP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“Así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el interés legítimo tutela al gobernado cuyo sustento no se encuentra en un derecho subjetivo otorgado por la normativa, sino en un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interés</a:t>
            </a:r>
            <a:r>
              <a:rPr lang="es-MX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cualificado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que </a:t>
            </a:r>
            <a:r>
              <a:rPr lang="es-MX" sz="1200" b="1" i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hecho</a:t>
            </a:r>
            <a:r>
              <a:rPr lang="es-MX" sz="12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pueda tener respecto de la legalidad de determinados actos de autoridad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.”</a:t>
            </a:r>
            <a:r>
              <a:rPr lang="es-MX" sz="12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</a:t>
            </a:r>
            <a:endParaRPr lang="es-MX" sz="1200" baseline="30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algn="just"/>
            <a:endParaRPr lang="es-MX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r>
              <a:rPr lang="es-MX" sz="12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</a:t>
            </a:r>
            <a:r>
              <a:rPr lang="es-MX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Primer </a:t>
            </a:r>
            <a:r>
              <a:rPr lang="es-MX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Circuito, aislada, 194205                                                                                           </a:t>
            </a:r>
            <a:r>
              <a:rPr lang="es-MX" sz="11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 </a:t>
            </a:r>
            <a:r>
              <a:rPr lang="es-MX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Noveno </a:t>
            </a:r>
            <a:r>
              <a:rPr lang="es-MX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Circuito, aislada, </a:t>
            </a:r>
            <a:r>
              <a:rPr lang="es-MX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2001356</a:t>
            </a:r>
            <a:endParaRPr lang="es-MX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r>
              <a:rPr lang="es-MX" sz="1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es-MX" sz="11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Circuito Centro auxiliar de la Octava Región, jurisprudencia</a:t>
            </a:r>
            <a:r>
              <a:rPr lang="es-MX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s-MX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2003293</a:t>
            </a:r>
            <a:r>
              <a:rPr lang="es-MX" sz="11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  5 </a:t>
            </a:r>
            <a:r>
              <a:rPr lang="es-MX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Noveno </a:t>
            </a:r>
            <a:r>
              <a:rPr lang="es-MX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Circuito, aislada, </a:t>
            </a:r>
            <a:r>
              <a:rPr lang="es-MX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2001357</a:t>
            </a: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r>
              <a:rPr lang="es-MX" sz="11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 </a:t>
            </a:r>
            <a:r>
              <a:rPr lang="es-MX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Primer Circuito, aislada, </a:t>
            </a:r>
            <a:r>
              <a:rPr lang="es-MX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186238                                                                                           </a:t>
            </a:r>
            <a:r>
              <a:rPr lang="es-MX" sz="11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 </a:t>
            </a:r>
            <a:r>
              <a:rPr lang="es-MX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Centro Auxiliar de la </a:t>
            </a:r>
            <a:r>
              <a:rPr lang="es-MX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Quinta región, </a:t>
            </a:r>
            <a:r>
              <a:rPr lang="es-MX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aislada, 2005078</a:t>
            </a: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endParaRPr lang="es-MX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endParaRPr lang="es-MX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endParaRPr lang="es-MX" sz="1400" dirty="0">
              <a:solidFill>
                <a:schemeClr val="accent3">
                  <a:lumMod val="50000"/>
                </a:schemeClr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es-MX" sz="1400" dirty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endParaRPr lang="es-MX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11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62074"/>
          </a:xfrm>
        </p:spPr>
        <p:txBody>
          <a:bodyPr>
            <a:normAutofit/>
          </a:bodyPr>
          <a:lstStyle/>
          <a:p>
            <a:r>
              <a:rPr lang="es-MX" sz="2400" b="1" dirty="0" err="1" smtClean="0">
                <a:solidFill>
                  <a:srgbClr val="0070C0"/>
                </a:solidFill>
                <a:latin typeface="Arial Black" pitchFamily="34" charset="0"/>
              </a:rPr>
              <a:t>T.C.C</a:t>
            </a:r>
            <a:r>
              <a:rPr lang="es-MX" sz="2400" b="1" dirty="0" smtClean="0">
                <a:solidFill>
                  <a:srgbClr val="0070C0"/>
                </a:solidFill>
                <a:latin typeface="Arial Black" pitchFamily="34" charset="0"/>
              </a:rPr>
              <a:t>.</a:t>
            </a:r>
            <a:endParaRPr lang="es-MX" sz="2400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8229600" cy="5505475"/>
          </a:xfrm>
        </p:spPr>
        <p:txBody>
          <a:bodyPr numCol="1">
            <a:noAutofit/>
          </a:bodyPr>
          <a:lstStyle/>
          <a:p>
            <a:pPr marL="0" indent="0" algn="ctr">
              <a:buNone/>
            </a:pPr>
            <a:endParaRPr lang="es-MX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buBlip>
                <a:blip r:embed="rId2"/>
              </a:buBlip>
            </a:pP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</a:t>
            </a:r>
            <a:r>
              <a:rPr lang="es-MX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INTERÉS </a:t>
            </a:r>
            <a:r>
              <a:rPr lang="es-MX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JURÍDICO E INTERÉS LEGÍTIMO EN EL AMPARO. CARACTERÍSTICAS DEL MÉTODO CONCRETO QUE DEBE UTILIZAR EL JUEZ PARA SU </a:t>
            </a:r>
            <a:r>
              <a:rPr lang="es-MX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DETERMINACIÓN 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(…)</a:t>
            </a:r>
          </a:p>
          <a:p>
            <a:pPr marL="400050" lvl="1" indent="0" algn="just">
              <a:buNone/>
            </a:pPr>
            <a:endParaRPr lang="es-MX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00050" lvl="1" indent="0" algn="just">
              <a:buNone/>
            </a:pP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[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 interés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legítimo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] comprende únicamente la existencia de un interés cualificado respecto de la legalidad de los actos impugnados, y proviene de la afectación a la esfera jurídica del individuo,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ya sea directa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 derivada de su situación particular respecto a la norma que establezca el interés difuso en beneficio de una colectividad, identificada e identificable, lo cual supone que el quejoso pertenece a ella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</a:t>
            </a:r>
            <a:endParaRPr lang="es-MX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00050" lvl="1" indent="0" algn="just">
              <a:buNone/>
            </a:pPr>
            <a:endParaRPr lang="es-MX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00050" lvl="1" indent="0" algn="just">
              <a:buNone/>
            </a:pP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…la 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tutela de dichos intereses a nivel constitucional, sólo tiene por efecto posibilitar, en el interés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jurídico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la protección de 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los 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derechos subjetivos individuales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directos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y, en el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legítimo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aquellos de grupo o individuales </a:t>
            </a:r>
            <a:r>
              <a:rPr lang="es-MX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indirectos</a:t>
            </a:r>
            <a:r>
              <a:rPr lang="es-MX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s-MX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partir de las anteriores premisas el Juez, en función del caso concreto, determinará si se está o no en presencia de un supuesto donde deba analizar el interés jurídico o el </a:t>
            </a:r>
            <a:r>
              <a:rPr lang="es-MX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legítimo</a:t>
            </a:r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.”</a:t>
            </a:r>
            <a:r>
              <a:rPr lang="es-MX" sz="12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</a:t>
            </a:r>
          </a:p>
          <a:p>
            <a:pPr algn="just">
              <a:buBlip>
                <a:blip r:embed="rId2"/>
              </a:buBlip>
            </a:pPr>
            <a:endParaRPr lang="es-MX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r>
              <a:rPr lang="es-MX" sz="12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 </a:t>
            </a:r>
            <a:r>
              <a:rPr lang="es-MX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Cuarto Tribunal Colegiado de Circuito del Centro Auxiliar de la Tercera Región, con Residencia en Guadalajara, Jalisco, aislada, 2005381</a:t>
            </a:r>
            <a:endParaRPr lang="es-MX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endParaRPr lang="es-MX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1" indent="0" algn="just">
              <a:buClr>
                <a:schemeClr val="accent1"/>
              </a:buClr>
              <a:buSzPct val="85000"/>
              <a:buNone/>
            </a:pPr>
            <a:endParaRPr lang="es-MX" sz="1400" dirty="0">
              <a:solidFill>
                <a:schemeClr val="accent3">
                  <a:lumMod val="50000"/>
                </a:schemeClr>
              </a:solidFill>
            </a:endParaRPr>
          </a:p>
          <a:p>
            <a:pPr marL="274320" lvl="1" algn="just">
              <a:buClr>
                <a:schemeClr val="accent1"/>
              </a:buClr>
              <a:buSzPct val="85000"/>
              <a:buFont typeface="Wingdings 2"/>
              <a:buChar char=""/>
            </a:pPr>
            <a:endParaRPr lang="es-MX" sz="1400" dirty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endParaRPr lang="es-MX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62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98443380"/>
              </p:ext>
            </p:extLst>
          </p:nvPr>
        </p:nvGraphicFramePr>
        <p:xfrm>
          <a:off x="217612" y="506289"/>
          <a:ext cx="8746876" cy="6070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1753"/>
                <a:gridCol w="219023"/>
                <a:gridCol w="3840057"/>
                <a:gridCol w="227166"/>
                <a:gridCol w="568877"/>
              </a:tblGrid>
              <a:tr h="644859">
                <a:tc>
                  <a:txBody>
                    <a:bodyPr/>
                    <a:lstStyle/>
                    <a:p>
                      <a:pPr algn="ctr"/>
                      <a:r>
                        <a:rPr lang="es-MX" sz="1800" cap="small" dirty="0" smtClean="0">
                          <a:solidFill>
                            <a:schemeClr val="bg1"/>
                          </a:solidFill>
                        </a:rPr>
                        <a:t>Primera</a:t>
                      </a:r>
                      <a:r>
                        <a:rPr lang="es-MX" sz="1800" cap="small" baseline="0" dirty="0" smtClean="0">
                          <a:solidFill>
                            <a:schemeClr val="bg1"/>
                          </a:solidFill>
                        </a:rPr>
                        <a:t> Sala (C.T. 553/2012  y otras)</a:t>
                      </a:r>
                      <a:endParaRPr lang="es-MX" sz="1800" cap="small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1100" cap="smal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cap="small" dirty="0" smtClean="0">
                          <a:solidFill>
                            <a:schemeClr val="bg1"/>
                          </a:solidFill>
                        </a:rPr>
                        <a:t>Segunda Sala (</a:t>
                      </a:r>
                      <a:r>
                        <a:rPr lang="es-MX" sz="1800" cap="small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2003067</a:t>
                      </a:r>
                      <a:r>
                        <a:rPr lang="es-MX" sz="1800" cap="small" dirty="0" smtClean="0">
                          <a:solidFill>
                            <a:schemeClr val="bg1"/>
                          </a:solidFill>
                        </a:rPr>
                        <a:t> y</a:t>
                      </a:r>
                      <a:r>
                        <a:rPr lang="es-MX" sz="1800" cap="small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s-MX" sz="1800" cap="small" baseline="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2004501</a:t>
                      </a:r>
                      <a:r>
                        <a:rPr lang="es-MX" sz="1800" cap="small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s-MX" sz="1800" cap="small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1100" cap="small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1100" cap="small" dirty="0"/>
                    </a:p>
                  </a:txBody>
                  <a:tcPr>
                    <a:lnL w="12700" cmpd="sng">
                      <a:noFill/>
                    </a:lnL>
                    <a:noFill/>
                  </a:tcPr>
                </a:tc>
              </a:tr>
              <a:tr h="636978">
                <a:tc>
                  <a:txBody>
                    <a:bodyPr/>
                    <a:lstStyle/>
                    <a:p>
                      <a:pPr algn="just"/>
                      <a:r>
                        <a:rPr lang="es-MX" sz="1200" dirty="0" smtClean="0"/>
                        <a:t>El</a:t>
                      </a:r>
                      <a:r>
                        <a:rPr lang="es-MX" sz="1200" baseline="0" dirty="0" smtClean="0"/>
                        <a:t> interés legítimo es “</a:t>
                      </a:r>
                      <a:r>
                        <a:rPr lang="es-MX" sz="1200" b="1" dirty="0" smtClean="0"/>
                        <a:t>algo más que un interés simple</a:t>
                      </a:r>
                      <a:r>
                        <a:rPr lang="es-MX" sz="1200" dirty="0" smtClean="0"/>
                        <a:t> o jurídicamente irrelevante”.</a:t>
                      </a:r>
                      <a:endParaRPr lang="es-MX" sz="12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200" dirty="0" smtClean="0">
                          <a:solidFill>
                            <a:srgbClr val="0070C0"/>
                          </a:solidFill>
                        </a:rPr>
                        <a:t>El </a:t>
                      </a:r>
                      <a:r>
                        <a:rPr lang="es-MX" sz="1200" b="1" dirty="0" smtClean="0">
                          <a:solidFill>
                            <a:srgbClr val="0070C0"/>
                          </a:solidFill>
                        </a:rPr>
                        <a:t>interés simple</a:t>
                      </a:r>
                      <a:r>
                        <a:rPr lang="es-MX" sz="1200" dirty="0" smtClean="0">
                          <a:solidFill>
                            <a:srgbClr val="0070C0"/>
                          </a:solidFill>
                        </a:rPr>
                        <a:t> no cuenta con una tutela</a:t>
                      </a:r>
                      <a:r>
                        <a:rPr lang="es-MX" sz="1200" baseline="0" dirty="0" smtClean="0">
                          <a:solidFill>
                            <a:srgbClr val="0070C0"/>
                          </a:solidFill>
                        </a:rPr>
                        <a:t> jurídica (no existe un derecho) </a:t>
                      </a:r>
                      <a:r>
                        <a:rPr lang="es-MX" sz="1200" b="1" u="sng" baseline="0" dirty="0" smtClean="0">
                          <a:solidFill>
                            <a:srgbClr val="0070C0"/>
                          </a:solidFill>
                          <a:effectLst/>
                        </a:rPr>
                        <a:t>(TESIS 2003067)</a:t>
                      </a:r>
                      <a:endParaRPr lang="es-MX" sz="1200" b="1" u="sng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3600" b="1" i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</a:tr>
              <a:tr h="591479">
                <a:tc>
                  <a:txBody>
                    <a:bodyPr/>
                    <a:lstStyle/>
                    <a:p>
                      <a:pPr algn="just"/>
                      <a:r>
                        <a:rPr lang="es-MX" sz="1200" dirty="0" smtClean="0"/>
                        <a:t>El interés legítimo </a:t>
                      </a:r>
                      <a:r>
                        <a:rPr lang="es-MX" sz="1200" b="1" dirty="0" smtClean="0"/>
                        <a:t>no puede traducirse en una apertura absoluta</a:t>
                      </a:r>
                      <a:r>
                        <a:rPr lang="es-MX" sz="1200" dirty="0" smtClean="0"/>
                        <a:t> para que por cualquier motivo se acuda al juicio de amparo.</a:t>
                      </a:r>
                      <a:endParaRPr lang="es-MX" sz="12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El interés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 legítimo supone </a:t>
                      </a:r>
                      <a:r>
                        <a:rPr lang="es-MX" sz="1200" dirty="0" smtClean="0">
                          <a:solidFill>
                            <a:schemeClr val="tx1"/>
                          </a:solidFill>
                        </a:rPr>
                        <a:t>una tutela jurídica de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 una norma </a:t>
                      </a:r>
                      <a:r>
                        <a:rPr lang="es-MX" sz="1200" b="1" u="sng" baseline="0" dirty="0" smtClean="0">
                          <a:solidFill>
                            <a:schemeClr val="tx1"/>
                          </a:solidFill>
                        </a:rPr>
                        <a:t>constitucional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 que contenga algún i</a:t>
                      </a:r>
                      <a:r>
                        <a:rPr lang="es-MX" sz="1200" b="1" baseline="0" dirty="0" smtClean="0">
                          <a:solidFill>
                            <a:schemeClr val="tx1"/>
                          </a:solidFill>
                        </a:rPr>
                        <a:t>nterés difuso en beneficio de una colectividad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</a:rPr>
                        <a:t> determinada </a:t>
                      </a:r>
                      <a:r>
                        <a:rPr lang="es-MX" sz="1200" b="1" baseline="0" dirty="0" smtClean="0">
                          <a:solidFill>
                            <a:schemeClr val="tx1"/>
                          </a:solidFill>
                        </a:rPr>
                        <a:t>(TESIS 2004501).</a:t>
                      </a:r>
                      <a:endParaRPr lang="es-MX" sz="1200" b="1" u="sng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i="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MX" sz="1600" b="1" i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</a:tr>
              <a:tr h="42465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/>
                        <a:t>Es posible reclamar</a:t>
                      </a:r>
                      <a:r>
                        <a:rPr lang="es-MX" sz="1200" baseline="0" dirty="0" smtClean="0"/>
                        <a:t> afectación de índole </a:t>
                      </a:r>
                      <a:r>
                        <a:rPr lang="es-MX" sz="1200" b="0" i="0" baseline="0" dirty="0" smtClean="0"/>
                        <a:t>económica, anímica, profesional, de salud pública </a:t>
                      </a:r>
                      <a:r>
                        <a:rPr lang="es-MX" sz="1200" b="1" i="1" baseline="0" dirty="0" smtClean="0"/>
                        <a:t>o de cualquier otra</a:t>
                      </a:r>
                      <a:r>
                        <a:rPr lang="es-MX" sz="1200" b="0" i="0" baseline="0" dirty="0" smtClean="0"/>
                        <a:t>.</a:t>
                      </a:r>
                      <a:endParaRPr lang="es-MX" sz="12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solidFill>
                            <a:srgbClr val="0070C0"/>
                          </a:solidFill>
                        </a:rPr>
                        <a:t>Sólo es posible reclamar afectación</a:t>
                      </a:r>
                      <a:r>
                        <a:rPr lang="es-MX" sz="12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s-MX" sz="1200" b="1" i="1" dirty="0" smtClean="0">
                          <a:solidFill>
                            <a:srgbClr val="0070C0"/>
                          </a:solidFill>
                        </a:rPr>
                        <a:t>jurídica</a:t>
                      </a:r>
                      <a:r>
                        <a:rPr lang="es-MX" sz="1200" b="0" i="1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s-MX" sz="1200" b="1" u="sng" baseline="0" dirty="0" smtClean="0">
                          <a:solidFill>
                            <a:srgbClr val="0070C0"/>
                          </a:solidFill>
                          <a:effectLst/>
                        </a:rPr>
                        <a:t>(TESIS 2003067)</a:t>
                      </a:r>
                      <a:r>
                        <a:rPr lang="es-MX" sz="1200" b="0" i="1" u="none" baseline="0" dirty="0">
                          <a:solidFill>
                            <a:srgbClr val="0070C0"/>
                          </a:solidFill>
                          <a:effectLst/>
                        </a:rPr>
                        <a:t>.</a:t>
                      </a:r>
                      <a:endParaRPr lang="es-MX" sz="1200" b="1" u="sng" dirty="0" smtClean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100" i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i="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MX" sz="1600" b="1" i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</a:tr>
              <a:tr h="333655">
                <a:tc>
                  <a:txBody>
                    <a:bodyPr/>
                    <a:lstStyle/>
                    <a:p>
                      <a:pPr algn="just"/>
                      <a:r>
                        <a:rPr lang="es-MX" sz="1200" dirty="0" smtClean="0"/>
                        <a:t>La afectación</a:t>
                      </a:r>
                      <a:r>
                        <a:rPr lang="es-MX" sz="1200" baseline="0" dirty="0" smtClean="0"/>
                        <a:t> puede ser de índole </a:t>
                      </a:r>
                      <a:r>
                        <a:rPr lang="es-MX" sz="1200" b="1" i="1" baseline="0" dirty="0" smtClean="0"/>
                        <a:t>económica</a:t>
                      </a:r>
                      <a:r>
                        <a:rPr lang="es-MX" sz="1200" b="0" i="0" baseline="0" dirty="0" smtClean="0"/>
                        <a:t>.</a:t>
                      </a:r>
                      <a:endParaRPr lang="es-MX" sz="12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solidFill>
                            <a:srgbClr val="0070C0"/>
                          </a:solidFill>
                        </a:rPr>
                        <a:t>No</a:t>
                      </a:r>
                      <a:r>
                        <a:rPr lang="es-MX" sz="1200" baseline="0" dirty="0" smtClean="0">
                          <a:solidFill>
                            <a:srgbClr val="0070C0"/>
                          </a:solidFill>
                        </a:rPr>
                        <a:t> vale </a:t>
                      </a:r>
                      <a:r>
                        <a:rPr lang="es-MX" sz="1200" i="0" baseline="0" dirty="0" smtClean="0">
                          <a:solidFill>
                            <a:srgbClr val="0070C0"/>
                          </a:solidFill>
                        </a:rPr>
                        <a:t>afectación</a:t>
                      </a:r>
                      <a:r>
                        <a:rPr lang="es-MX" sz="1200" i="1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s-MX" sz="1200" b="1" i="1" baseline="0" dirty="0" smtClean="0">
                          <a:solidFill>
                            <a:srgbClr val="0070C0"/>
                          </a:solidFill>
                        </a:rPr>
                        <a:t>económica</a:t>
                      </a:r>
                      <a:r>
                        <a:rPr lang="es-MX" sz="1200" i="1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s-MX" sz="1200" baseline="0" dirty="0" smtClean="0">
                          <a:solidFill>
                            <a:srgbClr val="0070C0"/>
                          </a:solidFill>
                        </a:rPr>
                        <a:t>al reclamar interés legítimo </a:t>
                      </a:r>
                      <a:r>
                        <a:rPr lang="es-MX" sz="1200" b="1" u="sng" baseline="0" dirty="0" smtClean="0">
                          <a:solidFill>
                            <a:srgbClr val="0070C0"/>
                          </a:solidFill>
                          <a:effectLst/>
                        </a:rPr>
                        <a:t>(TESIS 2003067)</a:t>
                      </a:r>
                      <a:r>
                        <a:rPr lang="es-MX" sz="1200" b="0" i="1" u="none" baseline="0" dirty="0" smtClean="0">
                          <a:solidFill>
                            <a:srgbClr val="0070C0"/>
                          </a:solidFill>
                          <a:effectLst/>
                        </a:rPr>
                        <a:t>.</a:t>
                      </a:r>
                      <a:endParaRPr lang="es-MX" sz="1200" b="1" u="sng" dirty="0" smtClean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i="0" dirty="0" smtClean="0">
                          <a:solidFill>
                            <a:srgbClr val="FF0000"/>
                          </a:solidFill>
                        </a:rPr>
                        <a:t>XX</a:t>
                      </a:r>
                      <a:endParaRPr lang="es-MX" sz="1600" b="1" i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</a:tr>
              <a:tr h="591479">
                <a:tc>
                  <a:txBody>
                    <a:bodyPr/>
                    <a:lstStyle/>
                    <a:p>
                      <a:pPr algn="just"/>
                      <a:r>
                        <a:rPr lang="es-MX" sz="1200" dirty="0" smtClean="0"/>
                        <a:t>El satisfacer el interés simple</a:t>
                      </a:r>
                      <a:r>
                        <a:rPr lang="es-MX" sz="1200" baseline="0" dirty="0" smtClean="0"/>
                        <a:t> </a:t>
                      </a:r>
                      <a:r>
                        <a:rPr lang="es-MX" sz="1200" dirty="0" smtClean="0"/>
                        <a:t>no se traduce en un beneficio personal para el interesado, pues </a:t>
                      </a:r>
                      <a:r>
                        <a:rPr lang="es-MX" sz="1200" b="1" i="1" dirty="0" smtClean="0"/>
                        <a:t>no supone afectación a su esfera jurídica en algún sentido</a:t>
                      </a:r>
                      <a:r>
                        <a:rPr lang="es-MX" sz="1200" dirty="0" smtClean="0"/>
                        <a:t>.</a:t>
                      </a:r>
                      <a:endParaRPr lang="es-MX" sz="12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solidFill>
                            <a:srgbClr val="0070C0"/>
                          </a:solidFill>
                        </a:rPr>
                        <a:t>El interés simple</a:t>
                      </a:r>
                      <a:r>
                        <a:rPr lang="es-MX" sz="1200" baseline="0" dirty="0" smtClean="0">
                          <a:solidFill>
                            <a:srgbClr val="0070C0"/>
                          </a:solidFill>
                        </a:rPr>
                        <a:t> implica una </a:t>
                      </a:r>
                      <a:r>
                        <a:rPr lang="es-MX" sz="1200" b="1" i="1" baseline="0" dirty="0" smtClean="0">
                          <a:solidFill>
                            <a:srgbClr val="0070C0"/>
                          </a:solidFill>
                        </a:rPr>
                        <a:t>afectación diversa a la jurídica </a:t>
                      </a:r>
                      <a:r>
                        <a:rPr lang="es-MX" sz="1200" baseline="0" dirty="0" smtClean="0">
                          <a:solidFill>
                            <a:srgbClr val="0070C0"/>
                          </a:solidFill>
                        </a:rPr>
                        <a:t>(de cualquier tipo) </a:t>
                      </a:r>
                      <a:r>
                        <a:rPr lang="es-MX" sz="1200" b="1" u="sng" baseline="0" dirty="0" smtClean="0">
                          <a:solidFill>
                            <a:srgbClr val="0070C0"/>
                          </a:solidFill>
                          <a:effectLst/>
                        </a:rPr>
                        <a:t>(TESIS 2003067)</a:t>
                      </a:r>
                      <a:r>
                        <a:rPr lang="es-MX" sz="1200" b="0" i="1" u="none" baseline="0" dirty="0" smtClean="0">
                          <a:solidFill>
                            <a:srgbClr val="0070C0"/>
                          </a:solidFill>
                          <a:effectLst/>
                        </a:rPr>
                        <a:t>.</a:t>
                      </a:r>
                      <a:endParaRPr lang="es-MX" sz="1200" b="1" u="sng" dirty="0" smtClean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1600" b="1" i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</a:tr>
              <a:tr h="57631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u="sng" dirty="0" smtClean="0"/>
                        <a:t>El quejoso</a:t>
                      </a:r>
                      <a:r>
                        <a:rPr lang="es-MX" sz="1200" b="1" u="sng" baseline="0" dirty="0" smtClean="0"/>
                        <a:t> no requiere </a:t>
                      </a:r>
                      <a:r>
                        <a:rPr lang="es-MX" sz="1200" b="1" u="sng" dirty="0" smtClean="0"/>
                        <a:t>ser titular de un derecho subjetivo.</a:t>
                      </a:r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200" b="1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u="sng" dirty="0" smtClean="0">
                          <a:solidFill>
                            <a:srgbClr val="0070C0"/>
                          </a:solidFill>
                        </a:rPr>
                        <a:t>El quejoso</a:t>
                      </a:r>
                      <a:r>
                        <a:rPr lang="es-MX" sz="1200" b="1" u="sng" baseline="0" dirty="0" smtClean="0">
                          <a:solidFill>
                            <a:srgbClr val="0070C0"/>
                          </a:solidFill>
                        </a:rPr>
                        <a:t> no requiere </a:t>
                      </a:r>
                      <a:r>
                        <a:rPr lang="es-MX" sz="1200" b="1" u="sng" dirty="0" smtClean="0">
                          <a:solidFill>
                            <a:srgbClr val="0070C0"/>
                          </a:solidFill>
                        </a:rPr>
                        <a:t>ser titular de un derecho subjetivo</a:t>
                      </a:r>
                      <a:r>
                        <a:rPr lang="es-MX" sz="1200" b="1" u="sng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s-MX" sz="1200" b="1" u="sng" baseline="0" dirty="0" smtClean="0">
                          <a:solidFill>
                            <a:srgbClr val="0070C0"/>
                          </a:solidFill>
                          <a:effectLst/>
                        </a:rPr>
                        <a:t>(TESIS 2003067)</a:t>
                      </a:r>
                      <a:r>
                        <a:rPr lang="es-MX" sz="1200" b="0" i="1" u="none" baseline="0" dirty="0" smtClean="0">
                          <a:solidFill>
                            <a:srgbClr val="0070C0"/>
                          </a:solidFill>
                          <a:effectLst/>
                        </a:rPr>
                        <a:t>.</a:t>
                      </a:r>
                      <a:endParaRPr lang="es-MX" sz="1200" b="1" u="sng" dirty="0" smtClean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100" b="1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MX" sz="3200" b="1" i="0" u="sng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</a:tr>
              <a:tr h="75830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/>
                        <a:t>El interés</a:t>
                      </a:r>
                      <a:r>
                        <a:rPr lang="es-MX" sz="1200" baseline="0" dirty="0" smtClean="0"/>
                        <a:t> legítimo implica: </a:t>
                      </a:r>
                      <a:r>
                        <a:rPr lang="es-MX" sz="1200" b="1" baseline="0" dirty="0" smtClean="0"/>
                        <a:t>1) </a:t>
                      </a:r>
                      <a:r>
                        <a:rPr lang="es-MX" sz="1200" dirty="0" smtClean="0"/>
                        <a:t>la existencia de </a:t>
                      </a:r>
                      <a:r>
                        <a:rPr lang="es-MX" sz="1200" b="1" dirty="0" smtClean="0"/>
                        <a:t>un tercero, quien es titular de un derecho subjetivo</a:t>
                      </a:r>
                      <a:r>
                        <a:rPr lang="es-MX" sz="1200" dirty="0" smtClean="0"/>
                        <a:t>,</a:t>
                      </a:r>
                      <a:r>
                        <a:rPr lang="es-MX" sz="1200" baseline="0" dirty="0" smtClean="0"/>
                        <a:t> y </a:t>
                      </a:r>
                      <a:r>
                        <a:rPr lang="es-MX" sz="1200" b="1" baseline="0" dirty="0" smtClean="0"/>
                        <a:t>2) </a:t>
                      </a:r>
                      <a:r>
                        <a:rPr lang="es-MX" sz="1200" baseline="0" dirty="0" smtClean="0"/>
                        <a:t>está relacionado jurídicamente con la parte quejosa, quien puede aprovecharse de su derecho subjetivo, </a:t>
                      </a:r>
                      <a:r>
                        <a:rPr lang="es-MX" sz="1200" b="1" baseline="0" dirty="0" smtClean="0"/>
                        <a:t>3) </a:t>
                      </a:r>
                      <a:r>
                        <a:rPr lang="es-MX" sz="1200" baseline="0" dirty="0" smtClean="0"/>
                        <a:t>el cual está siendo vulnerado.</a:t>
                      </a:r>
                      <a:endParaRPr lang="es-MX" sz="12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solidFill>
                            <a:srgbClr val="0070C0"/>
                          </a:solidFill>
                        </a:rPr>
                        <a:t>La necesaria tutela jurídica del interés legítimo corresponda a su “especial situación frente al orden jurídico”</a:t>
                      </a:r>
                      <a:r>
                        <a:rPr lang="es-MX" sz="12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s-MX" sz="1200" b="1" u="sng" baseline="0" dirty="0" smtClean="0">
                          <a:solidFill>
                            <a:srgbClr val="0070C0"/>
                          </a:solidFill>
                          <a:effectLst/>
                        </a:rPr>
                        <a:t>(TESIS 2003067)</a:t>
                      </a:r>
                      <a:r>
                        <a:rPr lang="es-MX" sz="1200" b="0" i="1" u="none" baseline="0" dirty="0" smtClean="0">
                          <a:solidFill>
                            <a:srgbClr val="0070C0"/>
                          </a:solidFill>
                          <a:effectLst/>
                        </a:rPr>
                        <a:t>.</a:t>
                      </a:r>
                      <a:endParaRPr lang="es-MX" sz="1200" b="1" u="sng" dirty="0" smtClean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i="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MX" sz="1600" b="1" i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</a:tr>
              <a:tr h="758307">
                <a:tc>
                  <a:txBody>
                    <a:bodyPr/>
                    <a:lstStyle/>
                    <a:p>
                      <a:pPr algn="just"/>
                      <a:r>
                        <a:rPr lang="es-MX" sz="1200" dirty="0" smtClean="0"/>
                        <a:t>El interés legítimo implica la existencia de un </a:t>
                      </a:r>
                      <a:r>
                        <a:rPr lang="es-MX" sz="1200" b="0" dirty="0" smtClean="0"/>
                        <a:t>agravio </a:t>
                      </a:r>
                      <a:r>
                        <a:rPr lang="es-MX" sz="1200" b="1" i="1" dirty="0" smtClean="0"/>
                        <a:t>personal</a:t>
                      </a:r>
                      <a:r>
                        <a:rPr lang="es-MX" sz="1200" b="1" dirty="0" smtClean="0"/>
                        <a:t> </a:t>
                      </a:r>
                      <a:r>
                        <a:rPr lang="es-MX" sz="1200" dirty="0" smtClean="0"/>
                        <a:t>e indirecto.</a:t>
                      </a:r>
                    </a:p>
                    <a:p>
                      <a:pPr algn="just"/>
                      <a:r>
                        <a:rPr lang="es-MX" sz="1200" dirty="0" smtClean="0"/>
                        <a:t>Es necesario determinar </a:t>
                      </a:r>
                      <a:r>
                        <a:rPr lang="es-MX" sz="1200" b="1" i="1" dirty="0" smtClean="0"/>
                        <a:t>individualmente</a:t>
                      </a:r>
                      <a:r>
                        <a:rPr lang="es-MX" sz="1200" baseline="0" dirty="0" smtClean="0"/>
                        <a:t> las posibilidades de perjuicios o privación de beneficios.</a:t>
                      </a:r>
                      <a:endParaRPr lang="es-MX" sz="12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/>
                        <a:t>La “especial</a:t>
                      </a:r>
                      <a:r>
                        <a:rPr lang="es-MX" sz="1200" baseline="0" dirty="0" smtClean="0"/>
                        <a:t> situación” implica un interés difuso en beneficio de una </a:t>
                      </a:r>
                      <a:r>
                        <a:rPr lang="es-MX" sz="1200" b="1" i="1" baseline="0" dirty="0" smtClean="0"/>
                        <a:t>colectividad</a:t>
                      </a:r>
                      <a:r>
                        <a:rPr lang="es-MX" sz="1200" baseline="0" dirty="0" smtClean="0"/>
                        <a:t> </a:t>
                      </a:r>
                      <a:r>
                        <a:rPr lang="es-MX" sz="1200" b="1" baseline="0" dirty="0" smtClean="0"/>
                        <a:t>a la que pertenezca el quejoso</a:t>
                      </a:r>
                      <a:r>
                        <a:rPr lang="es-MX" sz="1200" baseline="0" dirty="0" smtClean="0"/>
                        <a:t>, pero el acto reclamado puede transgredir ese interés </a:t>
                      </a:r>
                      <a:r>
                        <a:rPr lang="es-MX" sz="1200" b="1" i="1" baseline="0" dirty="0" smtClean="0"/>
                        <a:t>colectiva</a:t>
                      </a:r>
                      <a:r>
                        <a:rPr lang="es-MX" sz="1200" baseline="0" dirty="0" smtClean="0"/>
                        <a:t> o </a:t>
                      </a:r>
                      <a:r>
                        <a:rPr lang="es-MX" sz="1200" b="1" i="1" baseline="0" dirty="0" smtClean="0"/>
                        <a:t>individualmente</a:t>
                      </a:r>
                      <a:r>
                        <a:rPr lang="es-MX" sz="1200" b="0" i="0" baseline="0" dirty="0" smtClean="0"/>
                        <a:t> </a:t>
                      </a:r>
                      <a:r>
                        <a:rPr lang="es-MX" sz="1200" b="1" baseline="0" dirty="0" smtClean="0">
                          <a:solidFill>
                            <a:schemeClr val="tx1"/>
                          </a:solidFill>
                        </a:rPr>
                        <a:t>(TESIS 2004501).</a:t>
                      </a:r>
                      <a:endParaRPr lang="es-MX" sz="1200" b="1" u="sng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MX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i="0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s-MX" sz="1600" b="1" i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3419872" y="44624"/>
            <a:ext cx="1515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S.C.J.N.</a:t>
            </a:r>
            <a:endParaRPr lang="es-MX" sz="24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998" y="1277069"/>
            <a:ext cx="6096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020" y="3435075"/>
            <a:ext cx="6096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020" y="4077072"/>
            <a:ext cx="6096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868144" y="506289"/>
            <a:ext cx="1003800" cy="36933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b="1" cap="none" spc="0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2003067</a:t>
            </a:r>
            <a:endParaRPr lang="es-MX" sz="2000" b="1" cap="none" spc="0" dirty="0">
              <a:ln w="12700">
                <a:solidFill>
                  <a:schemeClr val="bg1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460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31640" y="2348880"/>
            <a:ext cx="66967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</a:rPr>
              <a:t>IV. Su falso</a:t>
            </a:r>
          </a:p>
          <a:p>
            <a:pPr algn="ctr"/>
            <a:r>
              <a:rPr lang="es-MX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</a:rPr>
              <a:t>futuro </a:t>
            </a:r>
            <a:endParaRPr lang="es-MX" sz="6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95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73800" y="737984"/>
            <a:ext cx="824667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Dice David Arturo Molina Rodas (“Interés legítimo en el juicio de amparo”) que el tema no se comprenderá leyendo libros o artículos, el único método es “presentar cuantos amparos la imaginación jurídica nos limite”. Para luego señalar que “la creatividad jurídica del litigante jugará un papel fundamental</a:t>
            </a:r>
            <a:r>
              <a:rPr lang="es-MX" dirty="0" smtClean="0"/>
              <a:t>…”.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Así como hemos asistido la suma de nuevos principios, tales como</a:t>
            </a:r>
            <a:r>
              <a:rPr lang="es-MX" dirty="0" smtClean="0"/>
              <a:t>:</a:t>
            </a:r>
          </a:p>
          <a:p>
            <a:pPr algn="just"/>
            <a:endParaRPr lang="es-MX" dirty="0"/>
          </a:p>
          <a:p>
            <a:pPr marL="285750" lvl="0" indent="-285750" algn="just">
              <a:buBlip>
                <a:blip r:embed="rId2"/>
              </a:buBlip>
            </a:pPr>
            <a:r>
              <a:rPr lang="es-MX" dirty="0"/>
              <a:t>Pro </a:t>
            </a:r>
            <a:r>
              <a:rPr lang="es-MX" dirty="0" err="1"/>
              <a:t>personae</a:t>
            </a:r>
            <a:r>
              <a:rPr lang="es-MX" dirty="0"/>
              <a:t> o pro </a:t>
            </a:r>
            <a:r>
              <a:rPr lang="es-MX" dirty="0" err="1"/>
              <a:t>homine</a:t>
            </a:r>
            <a:r>
              <a:rPr lang="es-MX" dirty="0" smtClean="0"/>
              <a:t>.</a:t>
            </a:r>
          </a:p>
          <a:p>
            <a:pPr lvl="0" algn="just"/>
            <a:endParaRPr lang="es-MX" dirty="0"/>
          </a:p>
          <a:p>
            <a:pPr marL="285750" lvl="0" indent="-285750" algn="just">
              <a:buBlip>
                <a:blip r:embed="rId2"/>
              </a:buBlip>
            </a:pPr>
            <a:r>
              <a:rPr lang="es-MX" dirty="0"/>
              <a:t>Pro </a:t>
            </a:r>
            <a:r>
              <a:rPr lang="es-MX" dirty="0" err="1"/>
              <a:t>actione</a:t>
            </a:r>
            <a:r>
              <a:rPr lang="es-MX" dirty="0"/>
              <a:t> e </a:t>
            </a:r>
            <a:r>
              <a:rPr lang="es-MX" dirty="0" err="1"/>
              <a:t>indubio</a:t>
            </a:r>
            <a:r>
              <a:rPr lang="es-MX" dirty="0"/>
              <a:t> pro </a:t>
            </a:r>
            <a:r>
              <a:rPr lang="es-MX" dirty="0" err="1"/>
              <a:t>actione</a:t>
            </a:r>
            <a:r>
              <a:rPr lang="es-MX" dirty="0" smtClean="0"/>
              <a:t>.</a:t>
            </a:r>
          </a:p>
          <a:p>
            <a:pPr lvl="0" algn="just"/>
            <a:endParaRPr lang="es-MX" dirty="0"/>
          </a:p>
          <a:p>
            <a:pPr marL="285750" lvl="0" indent="-285750" algn="just">
              <a:buBlip>
                <a:blip r:embed="rId2"/>
              </a:buBlip>
            </a:pPr>
            <a:r>
              <a:rPr lang="es-MX" dirty="0"/>
              <a:t>De apariencia del buen derecho</a:t>
            </a:r>
            <a:r>
              <a:rPr lang="es-MX" dirty="0" smtClean="0"/>
              <a:t>.</a:t>
            </a:r>
          </a:p>
          <a:p>
            <a:pPr lvl="0" algn="just"/>
            <a:endParaRPr lang="es-MX" dirty="0"/>
          </a:p>
          <a:p>
            <a:pPr marL="285750" lvl="0" indent="-285750" algn="just">
              <a:buBlip>
                <a:blip r:embed="rId2"/>
              </a:buBlip>
            </a:pPr>
            <a:r>
              <a:rPr lang="es-MX" dirty="0"/>
              <a:t>De recursos efectivos</a:t>
            </a:r>
            <a:r>
              <a:rPr lang="es-MX" dirty="0" smtClean="0"/>
              <a:t>.</a:t>
            </a:r>
          </a:p>
          <a:p>
            <a:pPr lvl="0" algn="just"/>
            <a:endParaRPr lang="es-MX" dirty="0"/>
          </a:p>
          <a:p>
            <a:pPr marL="285750" lvl="0" indent="-285750" algn="just">
              <a:buBlip>
                <a:blip r:embed="rId2"/>
              </a:buBlip>
            </a:pPr>
            <a:r>
              <a:rPr lang="es-MX" dirty="0"/>
              <a:t>De </a:t>
            </a:r>
            <a:r>
              <a:rPr lang="es-MX" dirty="0" smtClean="0"/>
              <a:t>“universalidad </a:t>
            </a:r>
            <a:r>
              <a:rPr lang="es-MX" dirty="0"/>
              <a:t>de los derechos humanos</a:t>
            </a:r>
            <a:r>
              <a:rPr lang="es-MX" dirty="0" smtClean="0"/>
              <a:t>.</a:t>
            </a:r>
          </a:p>
          <a:p>
            <a:pPr lvl="0" algn="just"/>
            <a:endParaRPr lang="es-MX" dirty="0"/>
          </a:p>
          <a:p>
            <a:pPr marL="285750" lvl="0" indent="-285750" algn="just">
              <a:buBlip>
                <a:blip r:embed="rId2"/>
              </a:buBlip>
            </a:pPr>
            <a:r>
              <a:rPr lang="es-MX" dirty="0"/>
              <a:t>De progresividad de los derechos humanos</a:t>
            </a:r>
            <a:r>
              <a:rPr lang="es-MX" dirty="0" smtClean="0"/>
              <a:t>.</a:t>
            </a:r>
          </a:p>
          <a:p>
            <a:pPr lvl="0" algn="just"/>
            <a:r>
              <a:rPr lang="es-MX" dirty="0" smtClean="0"/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5876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1166843"/>
            <a:ext cx="828092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/>
              <a:t>A ellos, en materia de “intereses legítimos”, tanto para los litigantes, como para los juzgadores de todos los niveles y de todos los signos, habría que agregar uno más que de manera elegante, y basado en pro </a:t>
            </a:r>
            <a:r>
              <a:rPr lang="es-MX" dirty="0" err="1"/>
              <a:t>actione</a:t>
            </a:r>
            <a:r>
              <a:rPr lang="es-MX" dirty="0"/>
              <a:t>,  podría ser enunciado como </a:t>
            </a:r>
            <a:r>
              <a:rPr lang="es-MX" b="1" i="1" dirty="0"/>
              <a:t>in dubio pro </a:t>
            </a:r>
            <a:r>
              <a:rPr lang="es-MX" b="1" i="1" dirty="0" err="1"/>
              <a:t>legitimus</a:t>
            </a:r>
            <a:r>
              <a:rPr lang="es-MX" b="1" i="1" dirty="0"/>
              <a:t> utilitas</a:t>
            </a:r>
            <a:r>
              <a:rPr lang="es-MX" i="1" dirty="0"/>
              <a:t>; o </a:t>
            </a:r>
            <a:r>
              <a:rPr lang="es-MX" dirty="0"/>
              <a:t>de manera más directa y menos presuntuosa: </a:t>
            </a:r>
            <a:r>
              <a:rPr lang="es-MX" b="1" i="1" dirty="0"/>
              <a:t>principio pro el litigante más ocurrente</a:t>
            </a:r>
            <a:r>
              <a:rPr lang="es-MX" i="1" dirty="0"/>
              <a:t>, </a:t>
            </a:r>
            <a:r>
              <a:rPr lang="es-MX" b="1" i="1" dirty="0"/>
              <a:t>principio del beneficio del litigante más ocurrente</a:t>
            </a:r>
            <a:r>
              <a:rPr lang="es-MX" i="1" dirty="0"/>
              <a:t> o, simplemente,  </a:t>
            </a:r>
            <a:r>
              <a:rPr lang="es-MX" sz="2400" b="1" i="1" dirty="0">
                <a:solidFill>
                  <a:srgbClr val="FF0000"/>
                </a:solidFill>
              </a:rPr>
              <a:t>principio de máxima ocurrencia.  </a:t>
            </a:r>
          </a:p>
          <a:p>
            <a:pPr algn="just"/>
            <a:endParaRPr lang="es-MX" b="1" dirty="0">
              <a:solidFill>
                <a:srgbClr val="FF0000"/>
              </a:solidFill>
            </a:endParaRPr>
          </a:p>
          <a:p>
            <a:pPr algn="just"/>
            <a:r>
              <a:rPr lang="es-MX" dirty="0"/>
              <a:t>Llenemos, pues, de ocurrencias, es decir, de ideas inesperadas y repentinas, producto de la imaginación, a nuestros tribunales. Poco trabajo tienen. De algo tienen que ocuparse.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245446"/>
            <a:ext cx="2952328" cy="18478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568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933856697"/>
              </p:ext>
            </p:extLst>
          </p:nvPr>
        </p:nvGraphicFramePr>
        <p:xfrm>
          <a:off x="539552" y="692696"/>
          <a:ext cx="820891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4 Forma libre"/>
          <p:cNvSpPr/>
          <p:nvPr/>
        </p:nvSpPr>
        <p:spPr>
          <a:xfrm>
            <a:off x="6588224" y="1196752"/>
            <a:ext cx="2160240" cy="4248472"/>
          </a:xfrm>
          <a:custGeom>
            <a:avLst/>
            <a:gdLst>
              <a:gd name="connsiteX0" fmla="*/ 0 w 2498104"/>
              <a:gd name="connsiteY0" fmla="*/ 4044099 h 4044099"/>
              <a:gd name="connsiteX1" fmla="*/ 848413 w 2498104"/>
              <a:gd name="connsiteY1" fmla="*/ 1470582 h 4044099"/>
              <a:gd name="connsiteX2" fmla="*/ 1668545 w 2498104"/>
              <a:gd name="connsiteY2" fmla="*/ 3685881 h 4044099"/>
              <a:gd name="connsiteX3" fmla="*/ 2498104 w 2498104"/>
              <a:gd name="connsiteY3" fmla="*/ 0 h 4044099"/>
              <a:gd name="connsiteX0" fmla="*/ 0 w 2611226"/>
              <a:gd name="connsiteY0" fmla="*/ 4572000 h 4572000"/>
              <a:gd name="connsiteX1" fmla="*/ 848413 w 2611226"/>
              <a:gd name="connsiteY1" fmla="*/ 1998483 h 4572000"/>
              <a:gd name="connsiteX2" fmla="*/ 1668545 w 2611226"/>
              <a:gd name="connsiteY2" fmla="*/ 4213782 h 4572000"/>
              <a:gd name="connsiteX3" fmla="*/ 2611226 w 2611226"/>
              <a:gd name="connsiteY3" fmla="*/ 0 h 4572000"/>
              <a:gd name="connsiteX0" fmla="*/ 0 w 2611226"/>
              <a:gd name="connsiteY0" fmla="*/ 4572000 h 4572000"/>
              <a:gd name="connsiteX1" fmla="*/ 857840 w 2611226"/>
              <a:gd name="connsiteY1" fmla="*/ 1875934 h 4572000"/>
              <a:gd name="connsiteX2" fmla="*/ 1668545 w 2611226"/>
              <a:gd name="connsiteY2" fmla="*/ 4213782 h 4572000"/>
              <a:gd name="connsiteX3" fmla="*/ 2611226 w 2611226"/>
              <a:gd name="connsiteY3" fmla="*/ 0 h 4572000"/>
              <a:gd name="connsiteX0" fmla="*/ 0 w 2611226"/>
              <a:gd name="connsiteY0" fmla="*/ 4572000 h 4572000"/>
              <a:gd name="connsiteX1" fmla="*/ 857840 w 2611226"/>
              <a:gd name="connsiteY1" fmla="*/ 1875934 h 4572000"/>
              <a:gd name="connsiteX2" fmla="*/ 1696825 w 2611226"/>
              <a:gd name="connsiteY2" fmla="*/ 4166648 h 4572000"/>
              <a:gd name="connsiteX3" fmla="*/ 2611226 w 2611226"/>
              <a:gd name="connsiteY3" fmla="*/ 0 h 4572000"/>
              <a:gd name="connsiteX0" fmla="*/ 0 w 2611226"/>
              <a:gd name="connsiteY0" fmla="*/ 4572000 h 4572000"/>
              <a:gd name="connsiteX1" fmla="*/ 876694 w 2611226"/>
              <a:gd name="connsiteY1" fmla="*/ 2068699 h 4572000"/>
              <a:gd name="connsiteX2" fmla="*/ 1696825 w 2611226"/>
              <a:gd name="connsiteY2" fmla="*/ 4166648 h 4572000"/>
              <a:gd name="connsiteX3" fmla="*/ 2611226 w 2611226"/>
              <a:gd name="connsiteY3" fmla="*/ 0 h 4572000"/>
              <a:gd name="connsiteX0" fmla="*/ 0 w 2611226"/>
              <a:gd name="connsiteY0" fmla="*/ 4572000 h 4572000"/>
              <a:gd name="connsiteX1" fmla="*/ 895548 w 2611226"/>
              <a:gd name="connsiteY1" fmla="*/ 1897199 h 4572000"/>
              <a:gd name="connsiteX2" fmla="*/ 1696825 w 2611226"/>
              <a:gd name="connsiteY2" fmla="*/ 4166648 h 4572000"/>
              <a:gd name="connsiteX3" fmla="*/ 2611226 w 2611226"/>
              <a:gd name="connsiteY3" fmla="*/ 0 h 4572000"/>
              <a:gd name="connsiteX0" fmla="*/ 0 w 2611226"/>
              <a:gd name="connsiteY0" fmla="*/ 4572000 h 4572000"/>
              <a:gd name="connsiteX1" fmla="*/ 895548 w 2611226"/>
              <a:gd name="connsiteY1" fmla="*/ 1897199 h 4572000"/>
              <a:gd name="connsiteX2" fmla="*/ 1725105 w 2611226"/>
              <a:gd name="connsiteY2" fmla="*/ 4112490 h 4572000"/>
              <a:gd name="connsiteX3" fmla="*/ 2611226 w 2611226"/>
              <a:gd name="connsiteY3" fmla="*/ 0 h 4572000"/>
              <a:gd name="connsiteX0" fmla="*/ 0 w 2611226"/>
              <a:gd name="connsiteY0" fmla="*/ 4572000 h 4572000"/>
              <a:gd name="connsiteX1" fmla="*/ 895548 w 2611226"/>
              <a:gd name="connsiteY1" fmla="*/ 1924278 h 4572000"/>
              <a:gd name="connsiteX2" fmla="*/ 1725105 w 2611226"/>
              <a:gd name="connsiteY2" fmla="*/ 4112490 h 4572000"/>
              <a:gd name="connsiteX3" fmla="*/ 2611226 w 2611226"/>
              <a:gd name="connsiteY3" fmla="*/ 0 h 4572000"/>
              <a:gd name="connsiteX0" fmla="*/ 0 w 2583517"/>
              <a:gd name="connsiteY0" fmla="*/ 4474716 h 4474716"/>
              <a:gd name="connsiteX1" fmla="*/ 867839 w 2583517"/>
              <a:gd name="connsiteY1" fmla="*/ 1924278 h 4474716"/>
              <a:gd name="connsiteX2" fmla="*/ 1697396 w 2583517"/>
              <a:gd name="connsiteY2" fmla="*/ 4112490 h 4474716"/>
              <a:gd name="connsiteX3" fmla="*/ 2583517 w 2583517"/>
              <a:gd name="connsiteY3" fmla="*/ 0 h 4474716"/>
              <a:gd name="connsiteX0" fmla="*/ 0 w 2592753"/>
              <a:gd name="connsiteY0" fmla="*/ 4501248 h 4501248"/>
              <a:gd name="connsiteX1" fmla="*/ 877075 w 2592753"/>
              <a:gd name="connsiteY1" fmla="*/ 1924278 h 4501248"/>
              <a:gd name="connsiteX2" fmla="*/ 1706632 w 2592753"/>
              <a:gd name="connsiteY2" fmla="*/ 4112490 h 4501248"/>
              <a:gd name="connsiteX3" fmla="*/ 2592753 w 2592753"/>
              <a:gd name="connsiteY3" fmla="*/ 0 h 450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2753" h="4501248">
                <a:moveTo>
                  <a:pt x="0" y="4501248"/>
                </a:moveTo>
                <a:cubicBezTo>
                  <a:pt x="285161" y="3244341"/>
                  <a:pt x="592636" y="1989071"/>
                  <a:pt x="877075" y="1924278"/>
                </a:cubicBezTo>
                <a:cubicBezTo>
                  <a:pt x="1161514" y="1859485"/>
                  <a:pt x="1412830" y="4445570"/>
                  <a:pt x="1706632" y="4112490"/>
                </a:cubicBezTo>
                <a:cubicBezTo>
                  <a:pt x="2000434" y="3779410"/>
                  <a:pt x="2315447" y="1720392"/>
                  <a:pt x="2592753" y="0"/>
                </a:cubicBezTo>
              </a:path>
            </a:pathLst>
          </a:custGeom>
          <a:noFill/>
          <a:ln w="5715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074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2297</Words>
  <Application>Microsoft Office PowerPoint</Application>
  <PresentationFormat>Presentación en pantalla (4:3)</PresentationFormat>
  <Paragraphs>222</Paragraphs>
  <Slides>21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Aharoni</vt:lpstr>
      <vt:lpstr>Arial</vt:lpstr>
      <vt:lpstr>Arial Black</vt:lpstr>
      <vt:lpstr>Bauhaus 93</vt:lpstr>
      <vt:lpstr>Calibri</vt:lpstr>
      <vt:lpstr>Wingdings 2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T.C.C.</vt:lpstr>
      <vt:lpstr>T.C.C.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Banco de México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Banxico</dc:creator>
  <cp:lastModifiedBy>Alan Cruz Pichardo</cp:lastModifiedBy>
  <cp:revision>187</cp:revision>
  <dcterms:created xsi:type="dcterms:W3CDTF">2013-10-14T23:14:16Z</dcterms:created>
  <dcterms:modified xsi:type="dcterms:W3CDTF">2014-02-19T05:58:44Z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